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8BC167"/>
    <a:srgbClr val="A0CC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7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Einwohner</c:v>
                </c:pt>
              </c:strCache>
            </c:strRef>
          </c:tx>
          <c:spPr>
            <a:ln w="38100" cap="flat" cmpd="dbl" algn="ctr">
              <a:solidFill>
                <a:schemeClr val="accent6">
                  <a:lumMod val="60000"/>
                  <a:lumOff val="40000"/>
                </a:schemeClr>
              </a:solidFill>
              <a:miter lim="800000"/>
            </a:ln>
            <a:effectLst/>
          </c:spPr>
          <c:marker>
            <c:symbol val="none"/>
          </c:marker>
          <c:cat>
            <c:numRef>
              <c:f>Tabelle1!$A$2:$A$34</c:f>
              <c:numCache>
                <c:formatCode>General</c:formatCode>
                <c:ptCount val="33"/>
                <c:pt idx="0">
                  <c:v>1930</c:v>
                </c:pt>
                <c:pt idx="1">
                  <c:v>1940</c:v>
                </c:pt>
                <c:pt idx="2">
                  <c:v>1950</c:v>
                </c:pt>
                <c:pt idx="3">
                  <c:v>1960</c:v>
                </c:pt>
                <c:pt idx="4">
                  <c:v>1970</c:v>
                </c:pt>
                <c:pt idx="5">
                  <c:v>1980</c:v>
                </c:pt>
                <c:pt idx="6">
                  <c:v>1990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  <c:pt idx="26">
                  <c:v>2019</c:v>
                </c:pt>
                <c:pt idx="27">
                  <c:v>2020</c:v>
                </c:pt>
                <c:pt idx="28">
                  <c:v>2021</c:v>
                </c:pt>
                <c:pt idx="29">
                  <c:v>2022</c:v>
                </c:pt>
                <c:pt idx="30">
                  <c:v>2023</c:v>
                </c:pt>
                <c:pt idx="31">
                  <c:v>2024</c:v>
                </c:pt>
                <c:pt idx="32">
                  <c:v>2025</c:v>
                </c:pt>
              </c:numCache>
            </c:numRef>
          </c:cat>
          <c:val>
            <c:numRef>
              <c:f>Tabelle1!$B$2:$B$34</c:f>
              <c:numCache>
                <c:formatCode>General</c:formatCode>
                <c:ptCount val="33"/>
                <c:pt idx="0">
                  <c:v>2809</c:v>
                </c:pt>
                <c:pt idx="1">
                  <c:v>2818</c:v>
                </c:pt>
                <c:pt idx="2">
                  <c:v>3149</c:v>
                </c:pt>
                <c:pt idx="3">
                  <c:v>3976</c:v>
                </c:pt>
                <c:pt idx="4">
                  <c:v>6111</c:v>
                </c:pt>
                <c:pt idx="5">
                  <c:v>7965</c:v>
                </c:pt>
                <c:pt idx="6">
                  <c:v>9618</c:v>
                </c:pt>
                <c:pt idx="7">
                  <c:v>9784</c:v>
                </c:pt>
                <c:pt idx="8">
                  <c:v>9786</c:v>
                </c:pt>
                <c:pt idx="9">
                  <c:v>10009</c:v>
                </c:pt>
                <c:pt idx="10">
                  <c:v>9978</c:v>
                </c:pt>
                <c:pt idx="11">
                  <c:v>9984</c:v>
                </c:pt>
                <c:pt idx="12">
                  <c:v>9962</c:v>
                </c:pt>
                <c:pt idx="13">
                  <c:v>10056</c:v>
                </c:pt>
                <c:pt idx="14">
                  <c:v>10066</c:v>
                </c:pt>
                <c:pt idx="15">
                  <c:v>10116</c:v>
                </c:pt>
                <c:pt idx="16">
                  <c:v>10236</c:v>
                </c:pt>
                <c:pt idx="17">
                  <c:v>10255</c:v>
                </c:pt>
                <c:pt idx="18">
                  <c:v>10309</c:v>
                </c:pt>
                <c:pt idx="19">
                  <c:v>10248</c:v>
                </c:pt>
                <c:pt idx="20">
                  <c:v>10241</c:v>
                </c:pt>
                <c:pt idx="21">
                  <c:v>10200</c:v>
                </c:pt>
                <c:pt idx="22">
                  <c:v>10205</c:v>
                </c:pt>
                <c:pt idx="23">
                  <c:v>10168</c:v>
                </c:pt>
                <c:pt idx="24">
                  <c:v>10251</c:v>
                </c:pt>
                <c:pt idx="25">
                  <c:v>10371</c:v>
                </c:pt>
                <c:pt idx="26">
                  <c:v>10376</c:v>
                </c:pt>
                <c:pt idx="27">
                  <c:v>10313</c:v>
                </c:pt>
                <c:pt idx="28">
                  <c:v>10509</c:v>
                </c:pt>
                <c:pt idx="29">
                  <c:v>10663</c:v>
                </c:pt>
                <c:pt idx="30">
                  <c:v>10808</c:v>
                </c:pt>
                <c:pt idx="31">
                  <c:v>11172</c:v>
                </c:pt>
                <c:pt idx="32">
                  <c:v>11345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6C-426D-B1ED-1261D93017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18975936"/>
        <c:axId val="1018973968"/>
      </c:lineChart>
      <c:catAx>
        <c:axId val="10189759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  <a:alpha val="32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/>
            </a:solidFill>
            <a:round/>
            <a:tailEnd type="none" w="med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DIN Pro" panose="020B0504020201010104" pitchFamily="34" charset="0"/>
                <a:ea typeface="+mn-ea"/>
                <a:cs typeface="+mn-cs"/>
              </a:defRPr>
            </a:pPr>
            <a:endParaRPr lang="de-DE"/>
          </a:p>
        </c:txPr>
        <c:crossAx val="1018973968"/>
        <c:crosses val="autoZero"/>
        <c:auto val="1"/>
        <c:lblAlgn val="ctr"/>
        <c:lblOffset val="100"/>
        <c:noMultiLvlLbl val="0"/>
      </c:catAx>
      <c:valAx>
        <c:axId val="1018973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  <a:alpha val="32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/>
            </a:solidFill>
            <a:round/>
            <a:tailEnd type="none" w="med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DIN Pro" panose="020B0504020201010104" pitchFamily="34" charset="0"/>
                <a:ea typeface="+mn-ea"/>
                <a:cs typeface="+mn-cs"/>
              </a:defRPr>
            </a:pPr>
            <a:endParaRPr lang="de-DE"/>
          </a:p>
        </c:txPr>
        <c:crossAx val="1018975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38100" cap="flat" cmpd="dbl" algn="ctr">
        <a:solidFill>
          <a:schemeClr val="phClr"/>
        </a:solidFill>
        <a:miter lim="800000"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lt1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tx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  <a:alpha val="32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  <a:alpha val="32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tx1"/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/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2700" cap="rnd"/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048D4-3786-4298-B400-C916BA07A87D}" type="datetimeFigureOut">
              <a:rPr lang="de-CH" smtClean="0"/>
              <a:t>07.05.2026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E240-0F9A-4C31-85A7-2590C41A34B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2121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048D4-3786-4298-B400-C916BA07A87D}" type="datetimeFigureOut">
              <a:rPr lang="de-CH" smtClean="0"/>
              <a:t>07.05.2026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E240-0F9A-4C31-85A7-2590C41A34B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30757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048D4-3786-4298-B400-C916BA07A87D}" type="datetimeFigureOut">
              <a:rPr lang="de-CH" smtClean="0"/>
              <a:t>07.05.2026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E240-0F9A-4C31-85A7-2590C41A34B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81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048D4-3786-4298-B400-C916BA07A87D}" type="datetimeFigureOut">
              <a:rPr lang="de-CH" smtClean="0"/>
              <a:t>07.05.2026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E240-0F9A-4C31-85A7-2590C41A34B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82987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048D4-3786-4298-B400-C916BA07A87D}" type="datetimeFigureOut">
              <a:rPr lang="de-CH" smtClean="0"/>
              <a:t>07.05.2026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E240-0F9A-4C31-85A7-2590C41A34B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75855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048D4-3786-4298-B400-C916BA07A87D}" type="datetimeFigureOut">
              <a:rPr lang="de-CH" smtClean="0"/>
              <a:t>07.05.2026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E240-0F9A-4C31-85A7-2590C41A34B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84498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048D4-3786-4298-B400-C916BA07A87D}" type="datetimeFigureOut">
              <a:rPr lang="de-CH" smtClean="0"/>
              <a:t>07.05.2026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E240-0F9A-4C31-85A7-2590C41A34B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49203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048D4-3786-4298-B400-C916BA07A87D}" type="datetimeFigureOut">
              <a:rPr lang="de-CH" smtClean="0"/>
              <a:t>07.05.2026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E240-0F9A-4C31-85A7-2590C41A34B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51828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048D4-3786-4298-B400-C916BA07A87D}" type="datetimeFigureOut">
              <a:rPr lang="de-CH" smtClean="0"/>
              <a:t>07.05.2026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E240-0F9A-4C31-85A7-2590C41A34B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464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048D4-3786-4298-B400-C916BA07A87D}" type="datetimeFigureOut">
              <a:rPr lang="de-CH" smtClean="0"/>
              <a:t>07.05.2026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E240-0F9A-4C31-85A7-2590C41A34B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62709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048D4-3786-4298-B400-C916BA07A87D}" type="datetimeFigureOut">
              <a:rPr lang="de-CH" smtClean="0"/>
              <a:t>07.05.2026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E240-0F9A-4C31-85A7-2590C41A34B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1817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048D4-3786-4298-B400-C916BA07A87D}" type="datetimeFigureOut">
              <a:rPr lang="de-CH" smtClean="0"/>
              <a:t>07.05.2026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FE240-0F9A-4C31-85A7-2590C41A34B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7318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A0F651-AE79-4AC8-BD4F-CC9C70C59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055" y="305682"/>
            <a:ext cx="3260418" cy="245269"/>
          </a:xfrm>
        </p:spPr>
        <p:txBody>
          <a:bodyPr>
            <a:noAutofit/>
          </a:bodyPr>
          <a:lstStyle/>
          <a:p>
            <a:pPr algn="l"/>
            <a:r>
              <a:rPr lang="de-CH" sz="1600" dirty="0">
                <a:latin typeface="DIN OT" panose="020B0804020201010104" pitchFamily="34" charset="0"/>
              </a:rPr>
              <a:t>Aescher Bevölkerungszahl 2026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4F96CB8-9437-4807-83D2-AC84543C3D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220908"/>
              </p:ext>
            </p:extLst>
          </p:nvPr>
        </p:nvGraphicFramePr>
        <p:xfrm>
          <a:off x="314055" y="705801"/>
          <a:ext cx="5141068" cy="170370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25753">
                  <a:extLst>
                    <a:ext uri="{9D8B030D-6E8A-4147-A177-3AD203B41FA5}">
                      <a16:colId xmlns:a16="http://schemas.microsoft.com/office/drawing/2014/main" val="854163445"/>
                    </a:ext>
                  </a:extLst>
                </a:gridCol>
                <a:gridCol w="950858">
                  <a:extLst>
                    <a:ext uri="{9D8B030D-6E8A-4147-A177-3AD203B41FA5}">
                      <a16:colId xmlns:a16="http://schemas.microsoft.com/office/drawing/2014/main" val="751794885"/>
                    </a:ext>
                  </a:extLst>
                </a:gridCol>
                <a:gridCol w="992671">
                  <a:extLst>
                    <a:ext uri="{9D8B030D-6E8A-4147-A177-3AD203B41FA5}">
                      <a16:colId xmlns:a16="http://schemas.microsoft.com/office/drawing/2014/main" val="2193334818"/>
                    </a:ext>
                  </a:extLst>
                </a:gridCol>
                <a:gridCol w="925835">
                  <a:extLst>
                    <a:ext uri="{9D8B030D-6E8A-4147-A177-3AD203B41FA5}">
                      <a16:colId xmlns:a16="http://schemas.microsoft.com/office/drawing/2014/main" val="2733653199"/>
                    </a:ext>
                  </a:extLst>
                </a:gridCol>
                <a:gridCol w="945951">
                  <a:extLst>
                    <a:ext uri="{9D8B030D-6E8A-4147-A177-3AD203B41FA5}">
                      <a16:colId xmlns:a16="http://schemas.microsoft.com/office/drawing/2014/main" val="3739107811"/>
                    </a:ext>
                  </a:extLst>
                </a:gridCol>
              </a:tblGrid>
              <a:tr h="547211">
                <a:tc>
                  <a:txBody>
                    <a:bodyPr/>
                    <a:lstStyle/>
                    <a:p>
                      <a:r>
                        <a:rPr lang="de-CH" sz="1200" b="1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Einwohnerzahl</a:t>
                      </a:r>
                      <a:endParaRPr lang="de-CH" sz="1200" b="1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69" marR="7476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20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 31.03.2026</a:t>
                      </a:r>
                      <a:endParaRPr lang="de-CH" sz="120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20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 30.06.2026</a:t>
                      </a:r>
                      <a:endParaRPr lang="de-CH" sz="120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20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30.09.2026</a:t>
                      </a:r>
                      <a:endParaRPr lang="de-CH" sz="120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20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31.12.2026</a:t>
                      </a:r>
                    </a:p>
                  </a:txBody>
                  <a:tcPr marL="0" marR="0" marT="0" marB="0" anchor="ctr">
                    <a:solidFill>
                      <a:srgbClr val="8BC1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120380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r>
                        <a:rPr lang="de-CH" sz="1200" b="0" dirty="0" err="1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Schweizer:innen</a:t>
                      </a:r>
                      <a:endParaRPr lang="de-CH" sz="120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69" marR="7476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20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8’157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 b="0" kern="120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8BC1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966299"/>
                  </a:ext>
                </a:extLst>
              </a:tr>
              <a:tr h="413180">
                <a:tc>
                  <a:txBody>
                    <a:bodyPr/>
                    <a:lstStyle/>
                    <a:p>
                      <a:r>
                        <a:rPr lang="de-CH" sz="1200" b="0" dirty="0" err="1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Ausländer:innen</a:t>
                      </a:r>
                      <a:endParaRPr lang="de-CH" sz="120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69" marR="7476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20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3’227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 b="0" kern="120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8BC1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97631"/>
                  </a:ext>
                </a:extLst>
              </a:tr>
              <a:tr h="346161">
                <a:tc>
                  <a:txBody>
                    <a:bodyPr/>
                    <a:lstStyle/>
                    <a:p>
                      <a:r>
                        <a:rPr lang="de-CH" sz="120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Total </a:t>
                      </a:r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69" marR="7476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20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11’384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 b="1" kern="120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8BC1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5399718"/>
                  </a:ext>
                </a:extLst>
              </a:tr>
            </a:tbl>
          </a:graphicData>
        </a:graphic>
      </p:graphicFrame>
      <p:pic>
        <p:nvPicPr>
          <p:cNvPr id="7" name="Grafik 6">
            <a:extLst>
              <a:ext uri="{FF2B5EF4-FFF2-40B4-BE49-F238E27FC236}">
                <a16:creationId xmlns:a16="http://schemas.microsoft.com/office/drawing/2014/main" id="{209B4791-9D4C-473A-A163-EC13879C82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9406" y="109878"/>
            <a:ext cx="1401542" cy="503701"/>
          </a:xfrm>
          <a:prstGeom prst="rect">
            <a:avLst/>
          </a:prstGeom>
        </p:spPr>
      </p:pic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0BA85EFC-B468-4B8A-ADC4-327857184D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088048"/>
              </p:ext>
            </p:extLst>
          </p:nvPr>
        </p:nvGraphicFramePr>
        <p:xfrm>
          <a:off x="7654430" y="705801"/>
          <a:ext cx="2009364" cy="573310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58044">
                  <a:extLst>
                    <a:ext uri="{9D8B030D-6E8A-4147-A177-3AD203B41FA5}">
                      <a16:colId xmlns:a16="http://schemas.microsoft.com/office/drawing/2014/main" val="2445014184"/>
                    </a:ext>
                  </a:extLst>
                </a:gridCol>
                <a:gridCol w="1151320">
                  <a:extLst>
                    <a:ext uri="{9D8B030D-6E8A-4147-A177-3AD203B41FA5}">
                      <a16:colId xmlns:a16="http://schemas.microsoft.com/office/drawing/2014/main" val="283141253"/>
                    </a:ext>
                  </a:extLst>
                </a:gridCol>
              </a:tblGrid>
              <a:tr h="333360">
                <a:tc>
                  <a:txBody>
                    <a:bodyPr/>
                    <a:lstStyle/>
                    <a:p>
                      <a:pPr algn="ctr"/>
                      <a:r>
                        <a:rPr lang="de-CH" sz="120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Jahr</a:t>
                      </a:r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20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Bevölkerung</a:t>
                      </a:r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526903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1940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2’818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401067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1950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3’149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613743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1960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3’976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07316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1970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6’111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556915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1980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7’965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346055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1990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9’618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316019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2000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9’784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019613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2004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9’984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415769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2005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9’962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005826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2006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10’056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203928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2007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10’066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13811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2008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10’116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262267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2009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10’236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442266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2010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10‘255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54129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2011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10‘309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064600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2012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10‘248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246429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CH" sz="1050" b="0" kern="120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  <a:ea typeface="+mn-ea"/>
                          <a:cs typeface="+mn-cs"/>
                        </a:rPr>
                        <a:t>2013</a:t>
                      </a: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CH" sz="1050" b="0" kern="120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  <a:ea typeface="+mn-ea"/>
                          <a:cs typeface="+mn-cs"/>
                        </a:rPr>
                        <a:t>10‘241</a:t>
                      </a: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580247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2014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10‘200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236719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CH" sz="1050" b="0" kern="120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CH" sz="1050" b="0" kern="120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  <a:ea typeface="+mn-ea"/>
                          <a:cs typeface="+mn-cs"/>
                        </a:rPr>
                        <a:t>10‘205</a:t>
                      </a: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695119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2016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10‘168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189792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2017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10‘251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506524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2018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10’371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5153962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2019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10’376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981541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2020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10’313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628078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2021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10’509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811682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2022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10’663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76593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10’808</a:t>
                      </a:r>
                      <a:endParaRPr lang="de-CH" sz="1050" b="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279796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11’172</a:t>
                      </a:r>
                    </a:p>
                  </a:txBody>
                  <a:tcPr marL="43705" marR="4370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94719"/>
                  </a:ext>
                </a:extLst>
              </a:tr>
              <a:tr h="240380">
                <a:tc>
                  <a:txBody>
                    <a:bodyPr/>
                    <a:lstStyle/>
                    <a:p>
                      <a:pPr algn="ctr"/>
                      <a:r>
                        <a:rPr lang="de-CH" sz="105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</a:rPr>
                        <a:t>2025</a:t>
                      </a:r>
                      <a:endParaRPr lang="de-CH" sz="1050" dirty="0">
                        <a:solidFill>
                          <a:schemeClr val="tx1"/>
                        </a:solidFill>
                        <a:effectLst/>
                        <a:latin typeface="DIN Pro" panose="020B05040202010101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50" b="1" kern="1200" dirty="0">
                          <a:solidFill>
                            <a:schemeClr val="tx1"/>
                          </a:solidFill>
                          <a:effectLst/>
                          <a:latin typeface="DIN Pro" panose="020B0504020201010104" pitchFamily="34" charset="0"/>
                          <a:ea typeface="+mn-ea"/>
                          <a:cs typeface="+mn-cs"/>
                        </a:rPr>
                        <a:t>11’345</a:t>
                      </a:r>
                    </a:p>
                  </a:txBody>
                  <a:tcPr marL="43705" marR="43705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8450861"/>
                  </a:ext>
                </a:extLst>
              </a:tr>
            </a:tbl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FA370AA3-1596-46FF-868D-21F20CD5F9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8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58538" y="710998"/>
            <a:ext cx="1989156" cy="1683424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A302839A-E069-415D-BECC-78F388605A6F}"/>
              </a:ext>
            </a:extLst>
          </p:cNvPr>
          <p:cNvSpPr/>
          <p:nvPr/>
        </p:nvSpPr>
        <p:spPr>
          <a:xfrm>
            <a:off x="3819612" y="3111400"/>
            <a:ext cx="3650794" cy="3472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graphicFrame>
        <p:nvGraphicFramePr>
          <p:cNvPr id="14" name="Diagramm 13">
            <a:extLst>
              <a:ext uri="{FF2B5EF4-FFF2-40B4-BE49-F238E27FC236}">
                <a16:creationId xmlns:a16="http://schemas.microsoft.com/office/drawing/2014/main" id="{BAB670FC-D5BF-409C-8D2C-AA08DB2539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1135989"/>
              </p:ext>
            </p:extLst>
          </p:nvPr>
        </p:nvGraphicFramePr>
        <p:xfrm>
          <a:off x="3758497" y="3152005"/>
          <a:ext cx="3711909" cy="3350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itel 1">
            <a:extLst>
              <a:ext uri="{FF2B5EF4-FFF2-40B4-BE49-F238E27FC236}">
                <a16:creationId xmlns:a16="http://schemas.microsoft.com/office/drawing/2014/main" id="{9291BEB9-1D96-4043-A972-977B429F29CF}"/>
              </a:ext>
            </a:extLst>
          </p:cNvPr>
          <p:cNvSpPr txBox="1">
            <a:spLocks/>
          </p:cNvSpPr>
          <p:nvPr/>
        </p:nvSpPr>
        <p:spPr>
          <a:xfrm>
            <a:off x="314055" y="2840803"/>
            <a:ext cx="3260418" cy="1498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CH" sz="1400" dirty="0">
                <a:latin typeface="DIN OT" panose="020B0804020201010104" pitchFamily="34" charset="0"/>
              </a:rPr>
              <a:t>Aesch nach Alter und Geschlecht</a:t>
            </a: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927716DF-AA73-4CC5-9FDF-2C10533513A1}"/>
              </a:ext>
            </a:extLst>
          </p:cNvPr>
          <p:cNvSpPr txBox="1">
            <a:spLocks/>
          </p:cNvSpPr>
          <p:nvPr/>
        </p:nvSpPr>
        <p:spPr>
          <a:xfrm>
            <a:off x="3860151" y="2846475"/>
            <a:ext cx="3260418" cy="1498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CH" sz="1400" dirty="0">
                <a:latin typeface="DIN OT" panose="020B0804020201010104" pitchFamily="34" charset="0"/>
              </a:rPr>
              <a:t>Bevölkerungszahlen 1930-2025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F04026FB-9655-4CC4-94F1-0788852D4CA7}"/>
              </a:ext>
            </a:extLst>
          </p:cNvPr>
          <p:cNvGrpSpPr/>
          <p:nvPr/>
        </p:nvGrpSpPr>
        <p:grpSpPr>
          <a:xfrm>
            <a:off x="130393" y="2979784"/>
            <a:ext cx="3628104" cy="3258432"/>
            <a:chOff x="130393" y="2979784"/>
            <a:chExt cx="3628104" cy="3258432"/>
          </a:xfrm>
        </p:grpSpPr>
        <p:sp>
          <p:nvSpPr>
            <p:cNvPr id="3" name="Textfeld 2">
              <a:extLst>
                <a:ext uri="{FF2B5EF4-FFF2-40B4-BE49-F238E27FC236}">
                  <a16:creationId xmlns:a16="http://schemas.microsoft.com/office/drawing/2014/main" id="{4F3C9E93-7D8C-4A0E-B006-345C6CC34AE3}"/>
                </a:ext>
              </a:extLst>
            </p:cNvPr>
            <p:cNvSpPr txBox="1"/>
            <p:nvPr/>
          </p:nvSpPr>
          <p:spPr>
            <a:xfrm>
              <a:off x="3274142" y="2979784"/>
              <a:ext cx="484355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CH" sz="700" dirty="0">
                  <a:solidFill>
                    <a:schemeClr val="bg2">
                      <a:lumMod val="50000"/>
                    </a:schemeClr>
                  </a:solidFill>
                </a:rPr>
                <a:t>Alter</a:t>
              </a:r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BEADF280-E0A0-4A1C-985D-531769ABA33C}"/>
                </a:ext>
              </a:extLst>
            </p:cNvPr>
            <p:cNvSpPr txBox="1"/>
            <p:nvPr/>
          </p:nvSpPr>
          <p:spPr>
            <a:xfrm>
              <a:off x="130393" y="6038161"/>
              <a:ext cx="658646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CH" sz="700" dirty="0">
                  <a:solidFill>
                    <a:schemeClr val="bg2">
                      <a:lumMod val="50000"/>
                    </a:schemeClr>
                  </a:solidFill>
                  <a:highlight>
                    <a:srgbClr val="FFFFFF"/>
                  </a:highlight>
                </a:rPr>
                <a:t>Personen</a:t>
              </a:r>
            </a:p>
          </p:txBody>
        </p:sp>
      </p:grpSp>
      <p:pic>
        <p:nvPicPr>
          <p:cNvPr id="11" name="Grafik 10">
            <a:extLst>
              <a:ext uri="{FF2B5EF4-FFF2-40B4-BE49-F238E27FC236}">
                <a16:creationId xmlns:a16="http://schemas.microsoft.com/office/drawing/2014/main" id="{16586283-9090-4BBC-AB20-DFBD19BEF1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056" y="3318820"/>
            <a:ext cx="3260418" cy="271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677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91</Words>
  <Application>Microsoft Office PowerPoint</Application>
  <PresentationFormat>A4-Papier (210 x 297 mm)</PresentationFormat>
  <Paragraphs>76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DIN OT</vt:lpstr>
      <vt:lpstr>DIN Pro</vt:lpstr>
      <vt:lpstr>Office</vt:lpstr>
      <vt:lpstr>Aescher Bevölkerungszahl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Aktuelle Bevölkerungszahl</dc:title>
  <dc:creator>MM22 Gasser Fiona Annelis</dc:creator>
  <cp:lastModifiedBy>Maritz Lis</cp:lastModifiedBy>
  <cp:revision>39</cp:revision>
  <cp:lastPrinted>2026-01-07T14:12:44Z</cp:lastPrinted>
  <dcterms:created xsi:type="dcterms:W3CDTF">2025-01-15T10:23:06Z</dcterms:created>
  <dcterms:modified xsi:type="dcterms:W3CDTF">2026-05-07T08:50:53Z</dcterms:modified>
</cp:coreProperties>
</file>