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tiff" ContentType="image/tif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6858000" type="screen4x3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6FA06"/>
    <a:srgbClr val="EB15E1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89880" autoAdjust="0"/>
  </p:normalViewPr>
  <p:slideViewPr>
    <p:cSldViewPr>
      <p:cViewPr varScale="1">
        <p:scale>
          <a:sx n="120" d="100"/>
          <a:sy n="120" d="100"/>
        </p:scale>
        <p:origin x="-54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077C28-EEBE-43AB-A788-55F0B7ACF0B7}" type="datetimeFigureOut">
              <a:rPr lang="de-DE" smtClean="0"/>
              <a:pPr/>
              <a:t>20.12.2010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624CE-A744-4A1A-BBB0-EBA0D364C73B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94ED35-C797-40E6-9CF7-419B67BB8A73}" type="datetimeFigureOut">
              <a:rPr lang="de-DE" smtClean="0"/>
              <a:pPr/>
              <a:t>20.12.2010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14A662-44F8-4C28-9245-28A071EBB22F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Sehr geehrte Damen und Herren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Gerne möchte ich Ihnen heute Abend das Projekt Kunstrasenspielfeld</a:t>
            </a:r>
            <a:r>
              <a:rPr lang="de-CH" baseline="0" dirty="0" smtClean="0"/>
              <a:t> vorstellen.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Ich werde Sie in dieser Reihenfolge durch das Projekt führen und am Schluss bleibt Zeit für die Beantwortung allfälliger Fragen.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</a:t>
            </a:fld>
            <a:endParaRPr lang="de-CH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Bei Bau eine Kunstrasens könnten durch die ganzjährige Bespielbarkeit bei</a:t>
            </a:r>
            <a:r>
              <a:rPr lang="de-CH" baseline="0" dirty="0" smtClean="0"/>
              <a:t> jedem Wetter (auch bei Minustemperaturen und Schnee) auch die Probleme in den Randvegetationszeiten gelöst werden und eine Kapazitätsreserve für ein allfälliges Wachstum des FC Aesch geschaffen werden.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Auch die Unterhaltskosten</a:t>
            </a:r>
            <a:r>
              <a:rPr lang="de-CH" baseline="0" dirty="0" smtClean="0"/>
              <a:t> und die Lebensdauer wurden angeschaut.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Gemäss Erfahrungswerten von Kunstrasenspezialisten ist die Höhe der Unterhaltskosten mit derjenigen eines gut gepflegten Naturrasens zu vergleichen.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 der Lebensdauer der Kunstrasen gibt es bisher noch nicht genügend Erfahrungswerte. Das Sportamt schätzt jedoch die Lebensdauer auf 12-15 Jahre.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Der bestehende Kunstrasen (Platz C) ist bereits 7 Jahre alt und bisher traten noch keine Probleme auf.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Durch einen Unterhaltsvertrag mit dem Hersteller gewährt uns dieser zudem eine 8-jährige Garantie.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11</a:t>
            </a:fld>
            <a:endParaRPr lang="de-CH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So,</a:t>
            </a:r>
            <a:r>
              <a:rPr lang="de-CH" baseline="0" dirty="0" smtClean="0"/>
              <a:t> nun aber zum effektiven Projekt.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Auf Grund der vorhin erläuterten Überlegungen und Untersuchungen entschloss sich der Gemeinderat einen neuen Kunstrasen zu projektieren.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Der Kunstrasen soll im Zentrum der Anlage platziert werden, damit er einfach und schnell erreicht werden kann.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Eine Umwandlung von bestehenden Naturrasenplätzen wurde auch untersucht, macht jedoch wenig Sinn, da dadurch gute Spielfelder aufgehoben würden.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Nun zu den einzelnen Bestandteilen des Projektes.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Kunstrasenspielfeld: Das Spielfeld wird eingezäunt und mit einer Beleuchtung, Beregnung und allen nötigen</a:t>
            </a:r>
            <a:r>
              <a:rPr lang="de-CH" baseline="0" dirty="0" smtClean="0"/>
              <a:t> Ausrüstungsgegenständen (Goal etc.) versehen. 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Zudem wird</a:t>
            </a:r>
            <a:r>
              <a:rPr lang="de-CH" baseline="0" dirty="0" smtClean="0"/>
              <a:t> die Erschliessung (Weg) erstellt.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Für Zuschauer werden westlich des Feldes 2-3 Sitzstufen erstellt. Diese dienen aber nicht nur als Sitzgelegenheit, sondern auch als Schutz vor Verunreinigung des Platzes vom Feld her.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Neben dem bestehenden Beachvolleyball wird eine neue WC-Anlage erstellt. Diese wurde schon oft von der Bevölkerung gewünscht und kann nun optimal ins Projekt integriert werden.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Um das Angebot der Sportanlage abzurunden, wird im westlichen Bereich ein neuer Kinderspielplatz erstellt.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13</a:t>
            </a:fld>
            <a:endParaRPr lang="de-CH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Nun zu den Kosten des Projektes.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Kunstrasen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Kinderspielplatz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WC-Anlage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Total</a:t>
            </a:r>
          </a:p>
          <a:p>
            <a:pPr>
              <a:buFont typeface="Arial" pitchFamily="34" charset="0"/>
              <a:buChar char="•"/>
            </a:pPr>
            <a:r>
              <a:rPr lang="de-CH" dirty="0" smtClean="0"/>
              <a:t> Der</a:t>
            </a:r>
            <a:r>
              <a:rPr lang="de-CH" baseline="0" dirty="0" smtClean="0"/>
              <a:t> Kanton hat bereits einen Beitrag von Fr. 356‘000.- aus dem kantonalen Sportanlagenkonzept 2(KASAK 2) zugesichert.</a:t>
            </a:r>
          </a:p>
          <a:p>
            <a:pPr>
              <a:buFont typeface="Arial" pitchFamily="34" charset="0"/>
              <a:buChar char="•"/>
            </a:pPr>
            <a:endParaRPr lang="de-CH" baseline="0" dirty="0" smtClean="0"/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Somit bleibt eine effektive Belastung der Gemeinde von Fr. 1‘564‘000.-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14</a:t>
            </a:fld>
            <a:endParaRPr lang="de-CH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Und somit möchte ich Ihnen beliebt machen, der</a:t>
            </a:r>
            <a:r>
              <a:rPr lang="de-CH" baseline="0" dirty="0" smtClean="0"/>
              <a:t> Kreditaufnahme von Fr. 1‘920‘000.- zuzustimmen und die Realisierung des Projekt Kunstrasens zu ermöglichen.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Besten Dank für Ihre Aufmerksamkeit!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smtClean="0"/>
              <a:t> Nun </a:t>
            </a:r>
            <a:r>
              <a:rPr lang="de-CH" dirty="0" smtClean="0"/>
              <a:t>bin ich gerne bereit allfällige Fragen und Unklarheiten zu</a:t>
            </a:r>
            <a:r>
              <a:rPr lang="de-CH" baseline="0" dirty="0" smtClean="0"/>
              <a:t> beantworten.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Beginnen wir gleich</a:t>
            </a:r>
            <a:r>
              <a:rPr lang="de-CH" baseline="0" dirty="0" smtClean="0"/>
              <a:t> mit dem heutigen Zustand der Sportanlage Löhrenacker.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4 Fussballplätze stehen zur Verfügung. Die Plätze A, C, D + E gehören der Gemeinde Aesch.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Der Platz B gehört dem FC Aesch und wird als Hauptspielfeld genutzt.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Alle Felder sind Naturrasenfelder ausser dem Platz C. Dieser wurde im Jahr 2003 von einem Holzschnitzelplatz in ein Kunstrasenfeld umgebaut.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Im nördlichen Teil der Anlage befindet sich die Aussensportanlage der Schulen und das Beachvolleyballfeld.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MZH, wo wir uns heute befinden, ist im Zentrum der Anlage gleich neben dem Jugendhaus und dem </a:t>
            </a:r>
            <a:r>
              <a:rPr lang="de-CH" baseline="0" dirty="0" err="1" smtClean="0"/>
              <a:t>Robiplatz</a:t>
            </a:r>
            <a:r>
              <a:rPr lang="de-CH" baseline="0" dirty="0" smtClean="0"/>
              <a:t>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Der Reitplatz der Reiterkameraden Aesch schliesst die Sportanlage im Nordwesten ab.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Der FC Aesch, welcher die Fussballplätze A-E für Trainings- und Meisterschaftsspiele</a:t>
            </a:r>
            <a:r>
              <a:rPr lang="de-CH" baseline="0" dirty="0" smtClean="0"/>
              <a:t> nutzt, zählt momentan rund 420 Personen, welche in 25 Mannschaften Fussballspielen.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Davon sind 21 Mannschaften Junioren-Mannschaften, 2 Aktivmannschaften und je 1 Senioren- und Veteranen-Mannschaft.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320 der 420 Personen sind Junioren.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Davon sind 21 Mädchen (oder Frauen?). 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Die Trainings</a:t>
            </a:r>
            <a:r>
              <a:rPr lang="de-CH" baseline="0" dirty="0" smtClean="0"/>
              <a:t> des FC Aesch finden unter der Woche jeden Abend zwischen 17.30 und 20.45 Uhr statt, fast das ganze Jahr hindurch.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Je nach Saison und Witterung wird auf verschiedenen Plätzen trainiert.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Dazu kommen dann noch die Spiele an den Wochenenden.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Der FC Aesch hat vermehrt</a:t>
            </a:r>
            <a:r>
              <a:rPr lang="de-CH" baseline="0" dirty="0" smtClean="0"/>
              <a:t> Probleme beim Training festgestellt.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Ein Problem betrifft die Platzbeleuchtung. Da die Trainings am Abend stattfinden, kann in den Frühling und Herbstzeiten nur auf den Plätzen A+C trainiert werde, da nur diese eine Platzbeleuchtung aufweisen.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Dies schränkt die Trainingsmöglichkeiten bzw. den Trainingsplatz stark ein.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Das zweite Problem betrifft die Bespielbarkeit der Naturrasenfelder.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Durch Witterungseinflüsse muss der Rasen im Frühling und Herbst (Randvegetationszeiten) zeitweise gesperrt werden, da er bei einer Nutzung sonst nachhaltigen Schaden nehmen würde.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Dadurch wird die Platznot in den Randvegetationszeit zusätzlich verschärft, da dann nur noch der Kunstrasen bespielbar ist.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Zusammenfassend kann gesagt werden, das vor allem in den Randvegetationszeiten im Frühling und Herbst eine akute Platznot für die 25 Mannschaften des FC Aesch besteht und dadurch Training eingeschränkt ist.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Der Gemeinderat</a:t>
            </a:r>
            <a:r>
              <a:rPr lang="de-CH" baseline="0" dirty="0" smtClean="0"/>
              <a:t> wollte daraufhin den Zustand des bestehenden Plätze, deren heutige Belastung und maximale Kapazität untersucht haben.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Dafür wurde ein Sportanlagenspezialist beauftragt.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Er attestierte den Plätzen dem Alter entsprechend einen sehr guten Zustand.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 trockenem Wetter ergab die Untersuchung, dass alle Plätze maximal strapazierfähig sind.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 schlechtem Wetter nimmt die Belastbarkeit jedoch rapide ab.</a:t>
            </a:r>
          </a:p>
          <a:p>
            <a:pPr>
              <a:buFont typeface="Arial" pitchFamily="34" charset="0"/>
              <a:buChar char="•"/>
            </a:pPr>
            <a:endParaRPr lang="de-CH" baseline="0" dirty="0" smtClean="0"/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In Zahlen ausgedrückt bedeutet dies: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Plätze A-E werden vom FC Aesch durchschnittlich 84 Stunden/Woche genutzt.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maximale Belastbarkeit der Felder beträgt 110 bzw. 66 Stunden/Woche.</a:t>
            </a:r>
          </a:p>
          <a:p>
            <a:pPr>
              <a:buFont typeface="Arial" pitchFamily="34" charset="0"/>
              <a:buChar char="•"/>
            </a:pPr>
            <a:endParaRPr lang="de-CH" baseline="0" dirty="0" smtClean="0"/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Vergleich zeigt , dass bei guten Verhältnissen in der Hauptvegetationszeit noch eine gewisse Reserve vorhanden ist .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Dies ist auch notwendig, damit eine kurz zeitige Regeneration der Rasennarbe möglich ist .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den Randvegetationszeiten oder bei ungünstigen Witterungsverhältnissen sind die Plätze total überbelastet. 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Selbst eine Teilsanierung der Felder A und B, welche eine Verbesserung bringt, reicht nicht aus, die heutige Belastung aufzufangen.</a:t>
            </a:r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Der Gemeinderat</a:t>
            </a:r>
            <a:r>
              <a:rPr lang="de-CH" baseline="0" dirty="0" smtClean="0"/>
              <a:t> wollte daraufhin den Zustand des bestehenden Plätze, deren heutige Belastung und maximale Kapazität untersucht haben.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Dafür wurde ein Sportanlagenspezialist beauftragt.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Er attestierte den Plätzen dem Alter entsprechend einen sehr guten Zustand.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 trockenem Wetter ergab die Untersuchung, dass alle Plätze maximal strapazierfähig sind.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 schlechtem Wetter nimmt die Belastbarkeit jedoch rapide ab.</a:t>
            </a:r>
          </a:p>
          <a:p>
            <a:pPr>
              <a:buFont typeface="Arial" pitchFamily="34" charset="0"/>
              <a:buChar char="•"/>
            </a:pPr>
            <a:endParaRPr lang="de-CH" baseline="0" dirty="0" smtClean="0"/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In Zahlen ausgedrückt bedeutet dies: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Plätze A-E werden vom FC Aesch durchschnittlich 84 Stunden/Woche genutzt.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maximale Belastbarkeit der Felder beträgt 110 bzw. 66 Stunden/Woche.</a:t>
            </a:r>
          </a:p>
          <a:p>
            <a:pPr>
              <a:buFont typeface="Arial" pitchFamily="34" charset="0"/>
              <a:buChar char="•"/>
            </a:pPr>
            <a:endParaRPr lang="de-CH" baseline="0" dirty="0" smtClean="0"/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Der Vergleich zeigt , dass bei guten Verhältnissen in der Hauptvegetationszeit noch eine gewisse Reserve vorhanden ist .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Dies ist auch notwendig, damit eine kurz zeitige Regeneration der Rasennarbe möglich ist .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den Randvegetationszeiten oder bei ungünstigen Witterungsverhältnissen sind die Plätze total überbelastet. </a:t>
            </a:r>
          </a:p>
          <a:p>
            <a:pPr>
              <a:buFont typeface="Arial" pitchFamily="34" charset="0"/>
              <a:buChar char="•"/>
            </a:pPr>
            <a:r>
              <a:rPr lang="de-CH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Selbst eine Teilsanierung der Felder A und B, welche eine Verbesserung bringt, reicht nicht aus, die heutige Belastung aufzufangen.</a:t>
            </a:r>
            <a:endParaRPr lang="de-CH" baseline="0" dirty="0" smtClean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Das Fazit der Untersuchung</a:t>
            </a:r>
            <a:r>
              <a:rPr lang="de-CH" baseline="0" dirty="0" smtClean="0"/>
              <a:t> ist klar.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Besonders in der Randvegetationszeit besteht ein Kapazitätsproblem, welches mit dem Bau einer Beleuchtungsanlage nicht gelöst werden kann, sondern nur mit einem neuen Spielfeld.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8</a:t>
            </a:fld>
            <a:endParaRPr lang="de-CH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r>
              <a:rPr lang="de-CH" dirty="0" smtClean="0"/>
              <a:t> Nun kommt sogleich die Frage auf, soll ein weiteres Naturrasenfeld</a:t>
            </a:r>
            <a:r>
              <a:rPr lang="de-CH" baseline="0" dirty="0" smtClean="0"/>
              <a:t> oder ein Kunstrasen erstellt werden?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Beim Bau eines neuen Feldes war von Anfang an klar, dass die Felder D+E dann dem FC Aesch nicht mehr zur Verfügung stehen werden.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Die Untersuchung ergab, dass mit dem Bau eines Naturrasenfeldes die Überbelastung aufgehoben werden könnte, in der Randvegetationszeit aber nur knapp. </a:t>
            </a:r>
          </a:p>
          <a:p>
            <a:pPr>
              <a:buFont typeface="Arial" pitchFamily="34" charset="0"/>
              <a:buChar char="•"/>
            </a:pPr>
            <a:r>
              <a:rPr lang="de-CH" baseline="0" dirty="0" smtClean="0"/>
              <a:t> Zudem bestünde keine Kapazitätsreserve für die Zukunft.</a:t>
            </a: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14A662-44F8-4C28-9245-28A071EBB22F}" type="slidenum">
              <a:rPr lang="de-CH" smtClean="0"/>
              <a:pPr/>
              <a:t>9</a:t>
            </a:fld>
            <a:endParaRPr lang="de-C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/>
          <p:cNvSpPr/>
          <p:nvPr userDrawn="1"/>
        </p:nvSpPr>
        <p:spPr>
          <a:xfrm>
            <a:off x="0" y="0"/>
            <a:ext cx="9144000" cy="64291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4BD24-DFAF-4934-9FB3-568CDFA5DD0A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  <p:pic>
        <p:nvPicPr>
          <p:cNvPr id="7" name="Grafik 6" descr="Aescher Logo (Vorlage).t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7000892" y="71414"/>
            <a:ext cx="2062538" cy="51315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316CAC-A577-4784-8C0B-344CA736BDD7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E300-AB5C-4272-9194-9499BA13D686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91032F-8DEE-47D8-AF56-1612C61D1941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0AA1C6-BAD9-41EE-9AF3-89EBBA80A2AE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34229-F62C-4907-9C5D-1ACF1A87F9BF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D8191-BA32-48EC-AD10-3A0245908EC4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A6B374-FBD6-414B-A5C5-718927A7D9D3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393188-E50B-49CD-B665-CAA1DFC3C445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567012-CD42-410B-BF47-4E41B77D3978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7FACD-76B7-4ECA-AB08-08D08F2CA945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9D74BB-FBBB-4B0B-BE1A-7B2CD8A5B847}" type="datetime1">
              <a:rPr lang="de-DE" smtClean="0"/>
              <a:pPr/>
              <a:t>20.12.2010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20E242-CAA3-430F-9F07-A00890F1DF59}" type="slidenum">
              <a:rPr lang="de-CH" smtClean="0"/>
              <a:pPr/>
              <a:t>‹Nr.›</a:t>
            </a:fld>
            <a:endParaRPr lang="de-CH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85720" y="928670"/>
            <a:ext cx="850112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40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Bau eines Kunstrasenspielfeldes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571472" y="1857364"/>
            <a:ext cx="8286808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Sportanlage </a:t>
            </a:r>
            <a:r>
              <a:rPr lang="de-CH" sz="3200" b="1" dirty="0">
                <a:latin typeface="Arial" pitchFamily="34" charset="0"/>
                <a:cs typeface="Arial" pitchFamily="34" charset="0"/>
              </a:rPr>
              <a:t>Löhrenacker, 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IST-Zustand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Naturrasen </a:t>
            </a:r>
            <a:r>
              <a:rPr lang="de-CH" sz="3200" b="1" dirty="0">
                <a:latin typeface="Arial" pitchFamily="34" charset="0"/>
                <a:cs typeface="Arial" pitchFamily="34" charset="0"/>
              </a:rPr>
              <a:t>oder Kunstrasen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?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Projektbeschrieb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Kosten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Empfehlung GR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pPr marL="342900" lvl="0" indent="-342900">
              <a:lnSpc>
                <a:spcPct val="150000"/>
              </a:lnSpc>
              <a:buFont typeface="+mj-lt"/>
              <a:buAutoNum type="arabicPeriod"/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Fragen </a:t>
            </a:r>
            <a:r>
              <a:rPr lang="de-CH" sz="3200" b="1" dirty="0">
                <a:latin typeface="Arial" pitchFamily="34" charset="0"/>
                <a:cs typeface="Arial" pitchFamily="34" charset="0"/>
              </a:rPr>
              <a:t>aus der </a:t>
            </a: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Versammlung</a:t>
            </a:r>
            <a:endParaRPr lang="de-CH" sz="3200" dirty="0">
              <a:latin typeface="Arial" pitchFamily="34" charset="0"/>
              <a:cs typeface="Arial" pitchFamily="34" charset="0"/>
            </a:endParaRPr>
          </a:p>
          <a:p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 bldLvl="5" advAuto="200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 Naturrasen oder Kunstrasen?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100010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Kunstrasen</a:t>
            </a:r>
            <a:endParaRPr lang="de-CH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0034" y="1500174"/>
            <a:ext cx="8429684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in den Randvegetationszeiten und bei jedem Wetter voll bespielbar</a:t>
            </a:r>
          </a:p>
          <a:p>
            <a:pPr>
              <a:buFont typeface="Arial" pitchFamily="34" charset="0"/>
              <a:buChar char="•"/>
            </a:pPr>
            <a:endParaRPr lang="de-CH" sz="2400" dirty="0">
              <a:latin typeface="Arial" pitchFamily="34" charset="0"/>
              <a:cs typeface="Arial" pitchFamily="34" charset="0"/>
            </a:endParaRPr>
          </a:p>
          <a:p>
            <a:r>
              <a:rPr lang="de-CH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Fazit: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Überbelastung aufgehoben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Probleme in Randvegetationszeiten gelöst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Reserve für Zukunft vorhanden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ganzjährige Nutzung durch FC Aesch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Entlastung der Turnhallenbelastung infolge des ganz-</a:t>
            </a:r>
          </a:p>
          <a:p>
            <a:r>
              <a:rPr lang="de-CH" sz="2400" dirty="0" smtClean="0">
                <a:latin typeface="Arial" pitchFamily="34" charset="0"/>
                <a:cs typeface="Arial" pitchFamily="34" charset="0"/>
              </a:rPr>
              <a:t>  jährigen Trainings auf dem Kunstrasen durch den FC Aesch</a:t>
            </a:r>
          </a:p>
          <a:p>
            <a:pPr>
              <a:buFont typeface="Arial" pitchFamily="34" charset="0"/>
              <a:buChar char="•"/>
            </a:pPr>
            <a:r>
              <a:rPr lang="de-CH" sz="2400" dirty="0" smtClean="0">
                <a:latin typeface="Arial" pitchFamily="34" charset="0"/>
                <a:cs typeface="Arial" pitchFamily="34" charset="0"/>
              </a:rPr>
              <a:t> Schulsporttage sind nicht mehr witterungsabhängig</a:t>
            </a:r>
          </a:p>
          <a:p>
            <a:endParaRPr lang="de-CH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10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 Naturrasen oder Kunstrasen?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100010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Unterhaltskosten und Lebensdauer</a:t>
            </a:r>
            <a:endParaRPr lang="de-CH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0034" y="1643050"/>
            <a:ext cx="84296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3200" dirty="0" smtClean="0">
                <a:latin typeface="Arial" pitchFamily="34" charset="0"/>
                <a:cs typeface="Arial" pitchFamily="34" charset="0"/>
              </a:rPr>
              <a:t> Unterhaltskosten Kunstrasen/Naturrasen </a:t>
            </a:r>
          </a:p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  etwa gleich hoch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Lebensdauer Kunstrasen ca. 12-15 Jahre </a:t>
            </a:r>
          </a:p>
          <a:p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 (nach heutigen Erkenntnissen)</a:t>
            </a:r>
          </a:p>
          <a:p>
            <a:pPr>
              <a:buFont typeface="Arial" pitchFamily="34" charset="0"/>
              <a:buChar char="•"/>
            </a:pPr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bestehender Kunstrasen 7 Jahre alt </a:t>
            </a:r>
          </a:p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  -&gt; bisher keinerlei Probleme, topp Zustand</a:t>
            </a:r>
          </a:p>
          <a:p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11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3. Projektbeschrieb - Übersicht</a:t>
            </a:r>
            <a:endParaRPr lang="de-CH" sz="2400" dirty="0">
              <a:solidFill>
                <a:schemeClr val="bg2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857231"/>
            <a:ext cx="8286808" cy="5827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lipse 6"/>
          <p:cNvSpPr/>
          <p:nvPr/>
        </p:nvSpPr>
        <p:spPr>
          <a:xfrm>
            <a:off x="3143240" y="1000108"/>
            <a:ext cx="3714776" cy="2857520"/>
          </a:xfrm>
          <a:prstGeom prst="ellipse">
            <a:avLst/>
          </a:prstGeom>
          <a:solidFill>
            <a:schemeClr val="tx1">
              <a:alpha val="0"/>
            </a:schemeClr>
          </a:solidFill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3. Projektbeschrieb - Detail</a:t>
            </a:r>
            <a:endParaRPr lang="de-CH" sz="2400" dirty="0">
              <a:solidFill>
                <a:schemeClr val="bg2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14480" y="785794"/>
            <a:ext cx="5818762" cy="5929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reihandform 7"/>
          <p:cNvSpPr/>
          <p:nvPr/>
        </p:nvSpPr>
        <p:spPr>
          <a:xfrm>
            <a:off x="2001187" y="5606321"/>
            <a:ext cx="861934" cy="771994"/>
          </a:xfrm>
          <a:custGeom>
            <a:avLst/>
            <a:gdLst>
              <a:gd name="connsiteX0" fmla="*/ 0 w 861934"/>
              <a:gd name="connsiteY0" fmla="*/ 44971 h 771994"/>
              <a:gd name="connsiteX1" fmla="*/ 816964 w 861934"/>
              <a:gd name="connsiteY1" fmla="*/ 0 h 771994"/>
              <a:gd name="connsiteX2" fmla="*/ 861934 w 861934"/>
              <a:gd name="connsiteY2" fmla="*/ 771994 h 771994"/>
              <a:gd name="connsiteX3" fmla="*/ 217357 w 861934"/>
              <a:gd name="connsiteY3" fmla="*/ 674558 h 771994"/>
              <a:gd name="connsiteX4" fmla="*/ 82446 w 861934"/>
              <a:gd name="connsiteY4" fmla="*/ 629587 h 771994"/>
              <a:gd name="connsiteX5" fmla="*/ 14990 w 861934"/>
              <a:gd name="connsiteY5" fmla="*/ 449705 h 771994"/>
              <a:gd name="connsiteX6" fmla="*/ 0 w 861934"/>
              <a:gd name="connsiteY6" fmla="*/ 44971 h 771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61934" h="771994">
                <a:moveTo>
                  <a:pt x="0" y="44971"/>
                </a:moveTo>
                <a:lnTo>
                  <a:pt x="816964" y="0"/>
                </a:lnTo>
                <a:lnTo>
                  <a:pt x="861934" y="771994"/>
                </a:lnTo>
                <a:lnTo>
                  <a:pt x="217357" y="674558"/>
                </a:lnTo>
                <a:lnTo>
                  <a:pt x="82446" y="629587"/>
                </a:lnTo>
                <a:lnTo>
                  <a:pt x="14990" y="449705"/>
                </a:lnTo>
                <a:lnTo>
                  <a:pt x="0" y="44971"/>
                </a:lnTo>
                <a:close/>
              </a:path>
            </a:pathLst>
          </a:custGeom>
          <a:solidFill>
            <a:srgbClr val="06FA06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0" name="Freihandform 9"/>
          <p:cNvSpPr/>
          <p:nvPr/>
        </p:nvSpPr>
        <p:spPr>
          <a:xfrm>
            <a:off x="3500430" y="1956216"/>
            <a:ext cx="438697" cy="2788171"/>
          </a:xfrm>
          <a:custGeom>
            <a:avLst/>
            <a:gdLst>
              <a:gd name="connsiteX0" fmla="*/ 0 w 367259"/>
              <a:gd name="connsiteY0" fmla="*/ 14991 h 2788171"/>
              <a:gd name="connsiteX1" fmla="*/ 262328 w 367259"/>
              <a:gd name="connsiteY1" fmla="*/ 0 h 2788171"/>
              <a:gd name="connsiteX2" fmla="*/ 367259 w 367259"/>
              <a:gd name="connsiteY2" fmla="*/ 2780676 h 2788171"/>
              <a:gd name="connsiteX3" fmla="*/ 127416 w 367259"/>
              <a:gd name="connsiteY3" fmla="*/ 2788171 h 2788171"/>
              <a:gd name="connsiteX4" fmla="*/ 0 w 367259"/>
              <a:gd name="connsiteY4" fmla="*/ 14991 h 27881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7259" h="2788171">
                <a:moveTo>
                  <a:pt x="0" y="14991"/>
                </a:moveTo>
                <a:lnTo>
                  <a:pt x="262328" y="0"/>
                </a:lnTo>
                <a:lnTo>
                  <a:pt x="367259" y="2780676"/>
                </a:lnTo>
                <a:lnTo>
                  <a:pt x="127416" y="2788171"/>
                </a:lnTo>
                <a:lnTo>
                  <a:pt x="0" y="14991"/>
                </a:lnTo>
                <a:close/>
              </a:path>
            </a:pathLst>
          </a:custGeom>
          <a:solidFill>
            <a:srgbClr val="06FA06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1" name="Freihandform 10"/>
          <p:cNvSpPr/>
          <p:nvPr/>
        </p:nvSpPr>
        <p:spPr>
          <a:xfrm>
            <a:off x="3934918" y="1094282"/>
            <a:ext cx="2983043" cy="4339652"/>
          </a:xfrm>
          <a:custGeom>
            <a:avLst/>
            <a:gdLst>
              <a:gd name="connsiteX0" fmla="*/ 0 w 2983043"/>
              <a:gd name="connsiteY0" fmla="*/ 104931 h 4339652"/>
              <a:gd name="connsiteX1" fmla="*/ 2795666 w 2983043"/>
              <a:gd name="connsiteY1" fmla="*/ 0 h 4339652"/>
              <a:gd name="connsiteX2" fmla="*/ 2983043 w 2983043"/>
              <a:gd name="connsiteY2" fmla="*/ 4204741 h 4339652"/>
              <a:gd name="connsiteX3" fmla="*/ 187377 w 2983043"/>
              <a:gd name="connsiteY3" fmla="*/ 4339652 h 4339652"/>
              <a:gd name="connsiteX4" fmla="*/ 0 w 2983043"/>
              <a:gd name="connsiteY4" fmla="*/ 104931 h 4339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983043" h="4339652">
                <a:moveTo>
                  <a:pt x="0" y="104931"/>
                </a:moveTo>
                <a:lnTo>
                  <a:pt x="2795666" y="0"/>
                </a:lnTo>
                <a:lnTo>
                  <a:pt x="2983043" y="4204741"/>
                </a:lnTo>
                <a:lnTo>
                  <a:pt x="187377" y="4339652"/>
                </a:lnTo>
                <a:lnTo>
                  <a:pt x="0" y="104931"/>
                </a:lnTo>
                <a:close/>
              </a:path>
            </a:pathLst>
          </a:custGeom>
          <a:solidFill>
            <a:srgbClr val="06FA06">
              <a:alpha val="53333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2" name="Freihandform 11"/>
          <p:cNvSpPr/>
          <p:nvPr/>
        </p:nvSpPr>
        <p:spPr>
          <a:xfrm>
            <a:off x="6026046" y="5366479"/>
            <a:ext cx="517161" cy="397239"/>
          </a:xfrm>
          <a:custGeom>
            <a:avLst/>
            <a:gdLst>
              <a:gd name="connsiteX0" fmla="*/ 0 w 517161"/>
              <a:gd name="connsiteY0" fmla="*/ 44970 h 397239"/>
              <a:gd name="connsiteX1" fmla="*/ 22485 w 517161"/>
              <a:gd name="connsiteY1" fmla="*/ 397239 h 397239"/>
              <a:gd name="connsiteX2" fmla="*/ 517161 w 517161"/>
              <a:gd name="connsiteY2" fmla="*/ 374754 h 397239"/>
              <a:gd name="connsiteX3" fmla="*/ 487180 w 517161"/>
              <a:gd name="connsiteY3" fmla="*/ 0 h 397239"/>
              <a:gd name="connsiteX4" fmla="*/ 0 w 517161"/>
              <a:gd name="connsiteY4" fmla="*/ 44970 h 3972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7161" h="397239">
                <a:moveTo>
                  <a:pt x="0" y="44970"/>
                </a:moveTo>
                <a:lnTo>
                  <a:pt x="22485" y="397239"/>
                </a:lnTo>
                <a:lnTo>
                  <a:pt x="517161" y="374754"/>
                </a:lnTo>
                <a:lnTo>
                  <a:pt x="487180" y="0"/>
                </a:lnTo>
                <a:lnTo>
                  <a:pt x="0" y="44970"/>
                </a:lnTo>
                <a:close/>
              </a:path>
            </a:pathLst>
          </a:custGeom>
          <a:solidFill>
            <a:srgbClr val="06FA06">
              <a:alpha val="54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13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1" animBg="1"/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4. Kosten</a:t>
            </a:r>
            <a:endParaRPr lang="de-CH" sz="2400" dirty="0">
              <a:solidFill>
                <a:schemeClr val="bg2"/>
              </a:solidFill>
            </a:endParaRPr>
          </a:p>
        </p:txBody>
      </p:sp>
      <p:graphicFrame>
        <p:nvGraphicFramePr>
          <p:cNvPr id="5" name="Tabelle 4"/>
          <p:cNvGraphicFramePr>
            <a:graphicFrameLocks noGrp="1"/>
          </p:cNvGraphicFramePr>
          <p:nvPr/>
        </p:nvGraphicFramePr>
        <p:xfrm>
          <a:off x="357158" y="1285860"/>
          <a:ext cx="8429684" cy="2560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00792"/>
                <a:gridCol w="2428892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2400" b="0" dirty="0" smtClean="0">
                          <a:latin typeface="Arial" pitchFamily="34" charset="0"/>
                          <a:cs typeface="Arial" pitchFamily="34" charset="0"/>
                        </a:rPr>
                        <a:t>Kunstrasen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CH" sz="1800" b="0" dirty="0" smtClean="0">
                          <a:latin typeface="Arial" pitchFamily="34" charset="0"/>
                          <a:cs typeface="Arial" pitchFamily="34" charset="0"/>
                        </a:rPr>
                        <a:t>inkl. Beleuchtung, Beregnung,</a:t>
                      </a:r>
                      <a:r>
                        <a:rPr lang="de-CH" sz="1800" b="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de-CH" sz="1800" b="0" dirty="0" smtClean="0">
                          <a:latin typeface="Arial" pitchFamily="34" charset="0"/>
                          <a:cs typeface="Arial" pitchFamily="34" charset="0"/>
                        </a:rPr>
                        <a:t>Zäune, Sitzstufen etc.</a:t>
                      </a:r>
                      <a:endParaRPr lang="de-CH" sz="18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b="0" dirty="0" smtClean="0">
                          <a:latin typeface="Arial" pitchFamily="34" charset="0"/>
                          <a:cs typeface="Arial" pitchFamily="34" charset="0"/>
                        </a:rPr>
                        <a:t>Fr. 1‘720‘000.-</a:t>
                      </a:r>
                      <a:endParaRPr lang="de-CH" sz="2400" b="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Kinderspielplatz</a:t>
                      </a:r>
                      <a:endParaRPr lang="de-CH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Fr. 80‘000.-</a:t>
                      </a:r>
                      <a:endParaRPr lang="de-CH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WC-Anlage</a:t>
                      </a:r>
                      <a:endParaRPr lang="de-CH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Fr. </a:t>
                      </a:r>
                      <a:r>
                        <a:rPr lang="de-CH" sz="240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120‘000</a:t>
                      </a:r>
                      <a:r>
                        <a:rPr lang="de-CH" sz="240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.-</a:t>
                      </a:r>
                      <a:endParaRPr lang="de-CH" sz="240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Total</a:t>
                      </a:r>
                      <a:endParaRPr lang="de-CH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Fr. 1‘920‘000.-</a:t>
                      </a:r>
                      <a:endParaRPr lang="de-CH" sz="2400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CH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Subvention Kanton (KASAK 2)</a:t>
                      </a:r>
                      <a:endParaRPr lang="de-CH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de-CH" sz="2400" dirty="0" smtClean="0">
                          <a:solidFill>
                            <a:srgbClr val="FFFF00"/>
                          </a:solidFill>
                          <a:latin typeface="Arial" pitchFamily="34" charset="0"/>
                          <a:cs typeface="Arial" pitchFamily="34" charset="0"/>
                        </a:rPr>
                        <a:t>Fr. 356‘000.-</a:t>
                      </a:r>
                      <a:endParaRPr lang="de-CH" sz="2400" dirty="0">
                        <a:solidFill>
                          <a:srgbClr val="FFFF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solidFill>
                      <a:schemeClr val="bg2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14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5. Empfehlung Gemeinderat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357158" y="1000108"/>
            <a:ext cx="835824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b="1" dirty="0" smtClean="0">
                <a:latin typeface="Arial" pitchFamily="34" charset="0"/>
                <a:cs typeface="Arial" pitchFamily="34" charset="0"/>
              </a:rPr>
              <a:t>Antrag an die Gemeindeversammlung:</a:t>
            </a:r>
          </a:p>
          <a:p>
            <a:endParaRPr lang="de-CH" sz="32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2400"/>
              </a:spcAft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Kredit </a:t>
            </a:r>
            <a:r>
              <a:rPr lang="de-CH" sz="3200" b="1" dirty="0">
                <a:latin typeface="Arial" pitchFamily="34" charset="0"/>
                <a:cs typeface="Arial" pitchFamily="34" charset="0"/>
              </a:rPr>
              <a:t>für den Neubau eines </a:t>
            </a:r>
            <a:endParaRPr lang="de-CH" sz="32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  - polysportiven Kunstrasens</a:t>
            </a:r>
          </a:p>
          <a:p>
            <a:pPr>
              <a:spcAft>
                <a:spcPts val="1200"/>
              </a:spcAft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  - mit </a:t>
            </a:r>
            <a:r>
              <a:rPr lang="de-CH" sz="3200" b="1" dirty="0">
                <a:latin typeface="Arial" pitchFamily="34" charset="0"/>
                <a:cs typeface="Arial" pitchFamily="34" charset="0"/>
              </a:rPr>
              <a:t>WC-Anlage und </a:t>
            </a:r>
            <a:endParaRPr lang="de-CH" sz="3200" b="1" dirty="0" smtClean="0">
              <a:latin typeface="Arial" pitchFamily="34" charset="0"/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de-CH" sz="3200" b="1" dirty="0" smtClean="0">
                <a:latin typeface="Arial" pitchFamily="34" charset="0"/>
                <a:cs typeface="Arial" pitchFamily="34" charset="0"/>
              </a:rPr>
              <a:t>   - Kinderspielplatz von: </a:t>
            </a:r>
          </a:p>
          <a:p>
            <a:endParaRPr lang="de-CH" sz="3200" b="1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de-CH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Fr</a:t>
            </a:r>
            <a:r>
              <a:rPr lang="de-CH" sz="3200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 1‘920‘000</a:t>
            </a:r>
            <a:r>
              <a:rPr lang="de-CH" sz="32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.-</a:t>
            </a:r>
            <a:endParaRPr lang="de-CH" sz="3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6. Fragen aus der Versammlung</a:t>
            </a:r>
            <a:endParaRPr lang="de-CH" sz="2400" dirty="0">
              <a:solidFill>
                <a:schemeClr val="bg2"/>
              </a:solidFill>
            </a:endParaRPr>
          </a:p>
        </p:txBody>
      </p:sp>
      <p:pic>
        <p:nvPicPr>
          <p:cNvPr id="5122" name="Picture 2" descr="C:\Users\ostan\AppData\Local\Microsoft\Windows\Temporary Internet Files\Content.IE5\8C5FO6E2\MC900434859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2071678"/>
            <a:ext cx="3071828" cy="3071828"/>
          </a:xfrm>
          <a:prstGeom prst="rect">
            <a:avLst/>
          </a:prstGeom>
          <a:noFill/>
        </p:spPr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16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 Sportanlage </a:t>
            </a:r>
            <a:r>
              <a:rPr lang="de-CH" sz="2400" b="1" dirty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Löhrenacker, IST-Zustand</a:t>
            </a:r>
            <a:endParaRPr lang="de-CH" sz="2400" dirty="0">
              <a:solidFill>
                <a:schemeClr val="bg2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785794"/>
            <a:ext cx="8429684" cy="5971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feld 6"/>
          <p:cNvSpPr txBox="1"/>
          <p:nvPr/>
        </p:nvSpPr>
        <p:spPr>
          <a:xfrm>
            <a:off x="7358082" y="4786322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Platz A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5786446" y="464344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Platz B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4357686" y="5425875"/>
            <a:ext cx="121444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Platz C</a:t>
            </a:r>
          </a:p>
          <a:p>
            <a:pPr algn="ctr"/>
            <a:r>
              <a:rPr lang="de-CH" dirty="0" smtClean="0">
                <a:solidFill>
                  <a:schemeClr val="bg1"/>
                </a:solidFill>
              </a:rPr>
              <a:t>Kunstrasen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14348" y="4857760"/>
            <a:ext cx="12144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Plätze </a:t>
            </a:r>
            <a:r>
              <a:rPr lang="de-CH" dirty="0">
                <a:solidFill>
                  <a:schemeClr val="bg1"/>
                </a:solidFill>
              </a:rPr>
              <a:t>D</a:t>
            </a:r>
            <a:r>
              <a:rPr lang="de-CH" dirty="0" smtClean="0">
                <a:solidFill>
                  <a:schemeClr val="bg1"/>
                </a:solidFill>
              </a:rPr>
              <a:t>+E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4500562" y="4143380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MZH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>
            <a:off x="2000232" y="4500570"/>
            <a:ext cx="10715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err="1" smtClean="0">
                <a:solidFill>
                  <a:schemeClr val="bg1"/>
                </a:solidFill>
              </a:rPr>
              <a:t>Robiplatz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357950" y="1785926"/>
            <a:ext cx="18573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dirty="0" smtClean="0">
                <a:solidFill>
                  <a:schemeClr val="bg1"/>
                </a:solidFill>
              </a:rPr>
              <a:t>Aussensport-</a:t>
            </a:r>
            <a:r>
              <a:rPr lang="de-CH" dirty="0" err="1" smtClean="0">
                <a:solidFill>
                  <a:schemeClr val="bg1"/>
                </a:solidFill>
              </a:rPr>
              <a:t>anlage</a:t>
            </a:r>
            <a:r>
              <a:rPr lang="de-CH" dirty="0" smtClean="0">
                <a:solidFill>
                  <a:schemeClr val="bg1"/>
                </a:solidFill>
              </a:rPr>
              <a:t> Schulen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1071538" y="2000240"/>
            <a:ext cx="10001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 smtClean="0">
                <a:solidFill>
                  <a:schemeClr val="bg1"/>
                </a:solidFill>
              </a:rPr>
              <a:t>Reitplatz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380312" y="4797152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6" name="Rechteck 15"/>
          <p:cNvSpPr/>
          <p:nvPr/>
        </p:nvSpPr>
        <p:spPr>
          <a:xfrm>
            <a:off x="5796136" y="465313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7" name="Rechteck 16"/>
          <p:cNvSpPr/>
          <p:nvPr/>
        </p:nvSpPr>
        <p:spPr>
          <a:xfrm>
            <a:off x="4355976" y="5445224"/>
            <a:ext cx="1224136" cy="64807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8" name="Rechteck 17"/>
          <p:cNvSpPr/>
          <p:nvPr/>
        </p:nvSpPr>
        <p:spPr>
          <a:xfrm>
            <a:off x="683568" y="4869160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19" name="Rechteck 18"/>
          <p:cNvSpPr/>
          <p:nvPr/>
        </p:nvSpPr>
        <p:spPr>
          <a:xfrm>
            <a:off x="6444208" y="1772816"/>
            <a:ext cx="1728192" cy="7200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0" name="Rechteck 19"/>
          <p:cNvSpPr/>
          <p:nvPr/>
        </p:nvSpPr>
        <p:spPr>
          <a:xfrm>
            <a:off x="4427984" y="4149080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1" name="Rechteck 20"/>
          <p:cNvSpPr/>
          <p:nvPr/>
        </p:nvSpPr>
        <p:spPr>
          <a:xfrm>
            <a:off x="1979712" y="4437112"/>
            <a:ext cx="1080120" cy="50405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2" name="Rechteck 21"/>
          <p:cNvSpPr/>
          <p:nvPr/>
        </p:nvSpPr>
        <p:spPr>
          <a:xfrm>
            <a:off x="1043608" y="1988840"/>
            <a:ext cx="1080120" cy="43204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CH"/>
          </a:p>
        </p:txBody>
      </p:sp>
      <p:sp>
        <p:nvSpPr>
          <p:cNvPr id="23" name="Foliennummernplatzhalter 22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2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4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7000"/>
                            </p:stCondLst>
                            <p:childTnLst>
                              <p:par>
                                <p:cTn id="5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20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7000"/>
                            </p:stCondLst>
                            <p:childTnLst>
                              <p:par>
                                <p:cTn id="64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2000"/>
                            </p:stCondLst>
                            <p:childTnLst>
                              <p:par>
                                <p:cTn id="69" presetID="23" presetClass="entr" presetSubtype="16" fill="hold" grpId="0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69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1"/>
      <p:bldP spid="8" grpId="1"/>
      <p:bldP spid="9" grpId="1"/>
      <p:bldP spid="10" grpId="1"/>
      <p:bldP spid="11" grpId="1"/>
      <p:bldP spid="12" grpId="1"/>
      <p:bldP spid="13" grpId="1"/>
      <p:bldP spid="14" grpId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1.1 Belegung heute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1000108"/>
            <a:ext cx="8643998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b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Öffentliche Nutzung, Schulen, Vereine, FC Aesch</a:t>
            </a:r>
          </a:p>
          <a:p>
            <a:endParaRPr lang="de-CH" sz="2800" u="sng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CH" sz="2800" u="sng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FC Aesch:</a:t>
            </a: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420</a:t>
            </a:r>
            <a:r>
              <a:rPr lang="de-CH" sz="2800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 </a:t>
            </a:r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Personen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 </a:t>
            </a:r>
            <a:endParaRPr lang="de-CH" sz="2800" dirty="0">
              <a:latin typeface="Arial" pitchFamily="34" charset="0"/>
              <a:cs typeface="Arial" pitchFamily="34" charset="0"/>
            </a:endParaRP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25 Mannschaften</a:t>
            </a:r>
          </a:p>
          <a:p>
            <a:endParaRPr lang="de-CH" sz="2800" dirty="0" smtClean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Davon:</a:t>
            </a:r>
            <a:endParaRPr lang="de-CH" sz="2800" dirty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21 Junioren-Mannschaften,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davon 1 reine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Mädchen </a:t>
            </a:r>
          </a:p>
          <a:p>
            <a:r>
              <a:rPr lang="de-CH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 Mannschaft 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>
                <a:latin typeface="Arial" pitchFamily="34" charset="0"/>
                <a:cs typeface="Arial" pitchFamily="34" charset="0"/>
              </a:rPr>
              <a:t> t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otal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ca. 320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Junioren, davon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21 Mädchen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2 Aktivmannschaften,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54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aktive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Spieler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Senioren und 1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Veteranen-Mannschaft,   </a:t>
            </a:r>
          </a:p>
          <a:p>
            <a:r>
              <a:rPr lang="de-CH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 zusammen </a:t>
            </a:r>
            <a:r>
              <a:rPr lang="de-CH" sz="2800" dirty="0">
                <a:latin typeface="Arial" pitchFamily="34" charset="0"/>
                <a:cs typeface="Arial" pitchFamily="34" charset="0"/>
              </a:rPr>
              <a:t>49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Spieler</a:t>
            </a:r>
            <a:endParaRPr lang="de-CH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3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1.2 Belegungszeiten heute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142844" y="1000108"/>
            <a:ext cx="892975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Trainings FC Aesch:</a:t>
            </a:r>
          </a:p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5 x wöchentlich jeweils zwischen 17.30 und 20.45 Uhr</a:t>
            </a:r>
            <a:endParaRPr lang="de-CH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928802"/>
            <a:ext cx="6605083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42976" y="4643446"/>
            <a:ext cx="6572296" cy="2001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4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1.2 Probleme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1000108"/>
            <a:ext cx="8358246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Platzbeleuchtung:</a:t>
            </a:r>
          </a:p>
          <a:p>
            <a:pPr>
              <a:buFontTx/>
              <a:buChar char="-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Nur auf Platz A + C vorhanden</a:t>
            </a:r>
          </a:p>
          <a:p>
            <a:endParaRPr lang="de-CH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Randvegetationszeit (Herbst-Frühling):</a:t>
            </a:r>
          </a:p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- Rasen oft nicht bespielbar, ohne dass er  </a:t>
            </a:r>
          </a:p>
          <a:p>
            <a:r>
              <a:rPr lang="de-CH" sz="28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800" dirty="0" smtClean="0">
                <a:latin typeface="Arial" pitchFamily="34" charset="0"/>
                <a:cs typeface="Arial" pitchFamily="34" charset="0"/>
              </a:rPr>
              <a:t> beschädigt wird (Oktober-Mai, 8 Monate)</a:t>
            </a:r>
          </a:p>
          <a:p>
            <a:endParaRPr lang="de-CH" sz="2800" dirty="0">
              <a:latin typeface="Arial" pitchFamily="34" charset="0"/>
              <a:cs typeface="Arial" pitchFamily="34" charset="0"/>
            </a:endParaRPr>
          </a:p>
          <a:p>
            <a:r>
              <a:rPr lang="ar-AE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→</a:t>
            </a:r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grosse Platzprobleme, viele Mannschaften </a:t>
            </a: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gleichzeitig auf einem Spielfeld, Training ist</a:t>
            </a: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     eingeschränkt</a:t>
            </a:r>
            <a:endParaRPr lang="de-CH" sz="28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5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500"/>
                                        <p:tgtEl>
                                          <p:spTgt spid="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7866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1.3 Ergebnis Studie Sportanlagenspezialist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251520" y="1698957"/>
            <a:ext cx="84296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bei normalem, trockenem Wetter alle Plätze maximal strapazierfähig</a:t>
            </a:r>
          </a:p>
          <a:p>
            <a:pPr>
              <a:buFont typeface="Arial" pitchFamily="34" charset="0"/>
              <a:buChar char="•"/>
            </a:pPr>
            <a:r>
              <a:rPr lang="de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bei schlechtem Wetter und in den Randvegetationszeiten nimmt die </a:t>
            </a:r>
          </a:p>
          <a:p>
            <a:r>
              <a:rPr lang="de-CH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2000" dirty="0" smtClean="0">
                <a:latin typeface="Arial" pitchFamily="34" charset="0"/>
                <a:cs typeface="Arial" pitchFamily="34" charset="0"/>
              </a:rPr>
              <a:t> Belastbarkeit rapide ab 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57158" y="4357694"/>
            <a:ext cx="867933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Tatsächliche Belastung der Plätze A, B, C, D, E:</a:t>
            </a:r>
          </a:p>
          <a:p>
            <a:r>
              <a:rPr lang="de-CH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Durchschnittlich 84 Stunden/Woche </a:t>
            </a:r>
          </a:p>
          <a:p>
            <a:r>
              <a:rPr lang="de-CH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Maximal mögliche Belastung: 90 Stunden/Woche</a:t>
            </a: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6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uiExpand="1" build="p" bldLvl="3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1.3 Fortsetzung Ergebnis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642910" y="1872694"/>
            <a:ext cx="7643866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000" b="1" dirty="0" smtClean="0">
                <a:latin typeface="Arial" pitchFamily="34" charset="0"/>
                <a:cs typeface="Arial" pitchFamily="34" charset="0"/>
              </a:rPr>
              <a:t>Heutige Kapazität (theoretisch) der Plätze A, B, C, D, E:</a:t>
            </a:r>
          </a:p>
          <a:p>
            <a:endParaRPr lang="de-CH" sz="24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	</a:t>
            </a:r>
            <a:r>
              <a:rPr lang="de-CH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Hauptvegetationszeit</a:t>
            </a:r>
            <a:r>
              <a:rPr lang="de-CH" sz="2000" i="1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de-CH" sz="20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Randvegetationszeiten</a:t>
            </a:r>
          </a:p>
          <a:p>
            <a:endParaRPr lang="de-CH" sz="1000" i="1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Platz A:   20 Stunden/Woche		10 Stunden/Woche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Platz B:	  20 Stunden/Woche		10 Stunden/Woche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Platz C:  30 Stunden/Woche		30 Stunden/Woche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latin typeface="Arial" pitchFamily="34" charset="0"/>
                <a:cs typeface="Arial" pitchFamily="34" charset="0"/>
              </a:rPr>
              <a:t>Platz D:  20 Stunden/Woche	  	  8 Stunden/Woche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u="sng" dirty="0" smtClean="0">
                <a:latin typeface="Arial" pitchFamily="34" charset="0"/>
                <a:cs typeface="Arial" pitchFamily="34" charset="0"/>
              </a:rPr>
              <a:t>Platz E:  20 Stunden/Woche	  	  8 Stunden/Woche</a:t>
            </a:r>
          </a:p>
          <a:p>
            <a:endParaRPr lang="de-CH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20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Total:	110 Stunden/Woche		66 Stunden/Woche</a:t>
            </a:r>
            <a:endParaRPr lang="de-CH" sz="2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7</a:t>
            </a:fld>
            <a:endParaRPr lang="de-CH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 bldLvl="3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1.3 Fazit Ist-Zustand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0034" y="1285860"/>
            <a:ext cx="84296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bei schönem Wetter ist eine minimale </a:t>
            </a:r>
          </a:p>
          <a:p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 Reserve vorhanden -&gt; nötig für die </a:t>
            </a:r>
          </a:p>
          <a:p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 Regeneration des Rasens</a:t>
            </a:r>
          </a:p>
          <a:p>
            <a:endParaRPr lang="de-CH" sz="3200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Arial" pitchFamily="34" charset="0"/>
              <a:buChar char="•"/>
            </a:pPr>
            <a:r>
              <a:rPr lang="de-CH" sz="3200" dirty="0">
                <a:latin typeface="Arial" pitchFamily="34" charset="0"/>
                <a:cs typeface="Arial" pitchFamily="34" charset="0"/>
              </a:rPr>
              <a:t> </a:t>
            </a:r>
            <a:r>
              <a:rPr lang="de-CH" sz="3200" dirty="0" smtClean="0">
                <a:latin typeface="Arial" pitchFamily="34" charset="0"/>
                <a:cs typeface="Arial" pitchFamily="34" charset="0"/>
              </a:rPr>
              <a:t>in der Randvegetationszeit sind die Plätze  </a:t>
            </a:r>
          </a:p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  total überbelastet</a:t>
            </a:r>
          </a:p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  Heutige Kapazität: 66 Stunden/Woche</a:t>
            </a:r>
          </a:p>
          <a:p>
            <a:r>
              <a:rPr lang="de-CH" sz="3200" dirty="0" smtClean="0">
                <a:latin typeface="Arial" pitchFamily="34" charset="0"/>
                <a:cs typeface="Arial" pitchFamily="34" charset="0"/>
              </a:rPr>
              <a:t>  Heutiger Bedarf:    84 Stunden/Woche</a:t>
            </a:r>
          </a:p>
          <a:p>
            <a:endParaRPr lang="de-CH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de-CH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-&gt; Bedarf für ein neues Spielfeld gegeben</a:t>
            </a:r>
            <a:endParaRPr lang="de-CH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8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5"/>
          <p:cNvSpPr/>
          <p:nvPr/>
        </p:nvSpPr>
        <p:spPr>
          <a:xfrm>
            <a:off x="285720" y="109815"/>
            <a:ext cx="62151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CH" sz="2400" b="1" dirty="0" smtClean="0">
                <a:solidFill>
                  <a:schemeClr val="bg2"/>
                </a:solidFill>
                <a:latin typeface="Arial" pitchFamily="34" charset="0"/>
                <a:cs typeface="Arial" pitchFamily="34" charset="0"/>
              </a:rPr>
              <a:t>2. Naturrasen oder Kunstrasen?</a:t>
            </a:r>
            <a:endParaRPr lang="de-CH" sz="2400" dirty="0">
              <a:solidFill>
                <a:schemeClr val="bg2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57158" y="1000108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32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Naturrasen</a:t>
            </a:r>
            <a:endParaRPr lang="de-CH" sz="3200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feld 3"/>
          <p:cNvSpPr txBox="1"/>
          <p:nvPr/>
        </p:nvSpPr>
        <p:spPr>
          <a:xfrm>
            <a:off x="500034" y="1643050"/>
            <a:ext cx="842968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Durch eine Pflegemaximierung der Felder A + B und den Bau eines neuen Naturrasenfeldes könnte der heutige Bedarf in der Randvegetationszeit nur knapp abgedeckt werden.</a:t>
            </a:r>
          </a:p>
          <a:p>
            <a:pPr>
              <a:buFont typeface="Arial" pitchFamily="34" charset="0"/>
              <a:buChar char="•"/>
            </a:pPr>
            <a:endParaRPr lang="de-CH" sz="2800" dirty="0">
              <a:latin typeface="Arial" pitchFamily="34" charset="0"/>
              <a:cs typeface="Arial" pitchFamily="34" charset="0"/>
            </a:endParaRPr>
          </a:p>
          <a:p>
            <a:r>
              <a:rPr lang="de-CH" sz="2800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Fazit: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Überbelastung in Randvegetationszeit nach wie  </a:t>
            </a:r>
          </a:p>
          <a:p>
            <a:r>
              <a:rPr lang="de-CH" sz="2800" dirty="0" smtClean="0">
                <a:latin typeface="Arial" pitchFamily="34" charset="0"/>
                <a:cs typeface="Arial" pitchFamily="34" charset="0"/>
              </a:rPr>
              <a:t>  vor vorhanden 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keine Reserve bei längerer Schlechtwetterperiode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zukünftige Entwicklung</a:t>
            </a:r>
          </a:p>
          <a:p>
            <a:pPr>
              <a:buFont typeface="Arial" pitchFamily="34" charset="0"/>
              <a:buChar char="•"/>
            </a:pPr>
            <a:r>
              <a:rPr lang="de-CH" sz="2800" dirty="0" smtClean="0">
                <a:latin typeface="Arial" pitchFamily="34" charset="0"/>
                <a:cs typeface="Arial" pitchFamily="34" charset="0"/>
              </a:rPr>
              <a:t> polysportive Nutzung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6876000" y="6356350"/>
            <a:ext cx="2133600" cy="365125"/>
          </a:xfrm>
        </p:spPr>
        <p:txBody>
          <a:bodyPr/>
          <a:lstStyle/>
          <a:p>
            <a:fld id="{E720E242-CAA3-430F-9F07-A00890F1DF59}" type="slidenum">
              <a:rPr lang="de-CH" smtClean="0"/>
              <a:pPr/>
              <a:t>9</a:t>
            </a:fld>
            <a:endParaRPr lang="de-CH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uiExpand="1" build="p"/>
    </p:bld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1822</Words>
  <Application>Microsoft Office PowerPoint</Application>
  <PresentationFormat>Bildschirmpräsentation (4:3)</PresentationFormat>
  <Paragraphs>250</Paragraphs>
  <Slides>16</Slides>
  <Notes>16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16</vt:i4>
      </vt:variant>
    </vt:vector>
  </HeadingPairs>
  <TitlesOfParts>
    <vt:vector size="17" baseType="lpstr">
      <vt:lpstr>Larissa-Design</vt:lpstr>
      <vt:lpstr>Folie 1</vt:lpstr>
      <vt:lpstr>Folie 2</vt:lpstr>
      <vt:lpstr>Folie 3</vt:lpstr>
      <vt:lpstr>Folie 4</vt:lpstr>
      <vt:lpstr>Folie 5</vt:lpstr>
      <vt:lpstr>Folie 6</vt:lpstr>
      <vt:lpstr>Folie 7</vt:lpstr>
      <vt:lpstr>Folie 8</vt:lpstr>
      <vt:lpstr>Folie 9</vt:lpstr>
      <vt:lpstr>Folie 10</vt:lpstr>
      <vt:lpstr>Folie 11</vt:lpstr>
      <vt:lpstr>Folie 12</vt:lpstr>
      <vt:lpstr>Folie 13</vt:lpstr>
      <vt:lpstr>Folie 14</vt:lpstr>
      <vt:lpstr>Folie 15</vt:lpstr>
      <vt:lpstr>Folie 16</vt:lpstr>
    </vt:vector>
  </TitlesOfParts>
  <Company>Gemeindeverwaltung Aesch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ostan</dc:creator>
  <cp:lastModifiedBy>cwehrly</cp:lastModifiedBy>
  <cp:revision>80</cp:revision>
  <dcterms:created xsi:type="dcterms:W3CDTF">2010-10-27T05:58:57Z</dcterms:created>
  <dcterms:modified xsi:type="dcterms:W3CDTF">2010-12-20T07:40:40Z</dcterms:modified>
</cp:coreProperties>
</file>