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304" r:id="rId3"/>
    <p:sldId id="257" r:id="rId4"/>
    <p:sldId id="297" r:id="rId5"/>
    <p:sldId id="278" r:id="rId6"/>
    <p:sldId id="287" r:id="rId7"/>
    <p:sldId id="290" r:id="rId8"/>
    <p:sldId id="262" r:id="rId9"/>
    <p:sldId id="293" r:id="rId10"/>
    <p:sldId id="301" r:id="rId11"/>
  </p:sldIdLst>
  <p:sldSz cx="9144000" cy="6858000" type="screen4x3"/>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400" autoAdjust="0"/>
    <p:restoredTop sz="66402" autoAdjust="0"/>
  </p:normalViewPr>
  <p:slideViewPr>
    <p:cSldViewPr snapToGrid="0" snapToObjects="1">
      <p:cViewPr varScale="1">
        <p:scale>
          <a:sx n="87" d="100"/>
          <a:sy n="87" d="100"/>
        </p:scale>
        <p:origin x="-23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93" d="100"/>
          <a:sy n="93" d="100"/>
        </p:scale>
        <p:origin x="-3726" y="-108"/>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3C7E232-0AE9-BC49-A846-C6EB4F70EFCF}" type="datetimeFigureOut">
              <a:rPr lang="de-DE" smtClean="0"/>
              <a:pPr/>
              <a:t>20.05.2014</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A6FDAB1-D729-294F-B7F8-F50072398E64}" type="slidenum">
              <a:rPr lang="de-DE" smtClean="0"/>
              <a:pPr/>
              <a:t>‹Nr.›</a:t>
            </a:fld>
            <a:endParaRPr lang="de-DE"/>
          </a:p>
        </p:txBody>
      </p:sp>
    </p:spTree>
    <p:extLst>
      <p:ext uri="{BB962C8B-B14F-4D97-AF65-F5344CB8AC3E}">
        <p14:creationId xmlns:p14="http://schemas.microsoft.com/office/powerpoint/2010/main" xmlns="" val="4144378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37C3C0D-A670-D049-8DFA-8911292819FC}" type="datetimeFigureOut">
              <a:rPr lang="de-DE" smtClean="0"/>
              <a:pPr/>
              <a:t>20.05.2014</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353731F-6B96-284B-AF98-10B93271EDD6}" type="slidenum">
              <a:rPr lang="de-DE" smtClean="0"/>
              <a:pPr/>
              <a:t>‹Nr.›</a:t>
            </a:fld>
            <a:endParaRPr lang="de-DE"/>
          </a:p>
        </p:txBody>
      </p:sp>
    </p:spTree>
    <p:extLst>
      <p:ext uri="{BB962C8B-B14F-4D97-AF65-F5344CB8AC3E}">
        <p14:creationId xmlns:p14="http://schemas.microsoft.com/office/powerpoint/2010/main" xmlns="" val="35191628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b="1" dirty="0" smtClean="0"/>
              <a:t>Deckblatt; </a:t>
            </a:r>
          </a:p>
          <a:p>
            <a:r>
              <a:rPr lang="de-DE" sz="1600" b="1" dirty="0" smtClean="0"/>
              <a:t>Nicht einblenden bei der Präsentation</a:t>
            </a:r>
            <a:endParaRPr lang="de-DE" sz="1600" b="1"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1</a:t>
            </a:fld>
            <a:endParaRPr lang="de-DE" dirty="0"/>
          </a:p>
        </p:txBody>
      </p:sp>
    </p:spTree>
    <p:extLst>
      <p:ext uri="{BB962C8B-B14F-4D97-AF65-F5344CB8AC3E}">
        <p14:creationId xmlns:p14="http://schemas.microsoft.com/office/powerpoint/2010/main" xmlns="" val="2819222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i="1" kern="1200" dirty="0" smtClean="0">
              <a:solidFill>
                <a:schemeClr val="tx1"/>
              </a:solidFill>
              <a:effectLst/>
              <a:latin typeface="+mn-lt"/>
              <a:ea typeface="+mn-ea"/>
              <a:cs typeface="+mn-cs"/>
            </a:endParaRPr>
          </a:p>
          <a:p>
            <a:r>
              <a:rPr lang="de-CH" sz="1200" i="1" kern="1200" noProof="0" dirty="0" smtClean="0">
                <a:solidFill>
                  <a:schemeClr val="tx1"/>
                </a:solidFill>
                <a:effectLst/>
                <a:latin typeface="+mn-lt"/>
                <a:ea typeface="+mn-ea"/>
                <a:cs typeface="+mn-cs"/>
              </a:rPr>
              <a:t>Der Gemeinderat hält den Betrag von CHF 3.71 Mio. für eine grundlegende Sanierung eines Gebäudes, welches neu rund CHF 12 Mio. kosten würde, für angemessen. Die Halle ist äusserst beliebt und wird dicht gedrängt genutzt. Mit dem genannten Investitionsbetrag wird nicht nur eine rein technische Sanierung ermöglicht, sondern die Halle kann die Ansprüche der Bevölkerung für die nächsten 20 bis 25 Jahre befriedigen. </a:t>
            </a:r>
            <a:endParaRPr lang="de-CH" i="1" noProof="0" dirty="0" smtClean="0"/>
          </a:p>
          <a:p>
            <a:endParaRPr lang="de-CH" sz="1200" i="1" kern="1200" noProof="0" dirty="0" smtClean="0">
              <a:solidFill>
                <a:schemeClr val="tx1"/>
              </a:solidFill>
              <a:effectLst/>
              <a:latin typeface="+mn-lt"/>
              <a:ea typeface="+mn-ea"/>
              <a:cs typeface="+mn-cs"/>
            </a:endParaRPr>
          </a:p>
          <a:p>
            <a:r>
              <a:rPr lang="de-CH" sz="1200" b="1" i="1" kern="1200" noProof="0" dirty="0" smtClean="0">
                <a:solidFill>
                  <a:schemeClr val="tx1"/>
                </a:solidFill>
                <a:effectLst/>
                <a:latin typeface="+mn-lt"/>
                <a:ea typeface="+mn-ea"/>
                <a:cs typeface="+mn-cs"/>
              </a:rPr>
              <a:t>Antrag </a:t>
            </a:r>
          </a:p>
          <a:p>
            <a:r>
              <a:rPr lang="de-CH" sz="1200" i="1" kern="1200" noProof="0" dirty="0" smtClean="0">
                <a:solidFill>
                  <a:schemeClr val="tx1"/>
                </a:solidFill>
                <a:effectLst/>
                <a:latin typeface="+mn-lt"/>
                <a:ea typeface="+mn-ea"/>
                <a:cs typeface="+mn-cs"/>
              </a:rPr>
              <a:t>Der Gemeinderat beantragt der Gemeindeversammlung, das Sanierungsprojekt für die Mehrzweckhalle Löhrenacker zu genehmigen und dem erforderlichen Investitionskredit über CHF 3'710'000 zuzustimmen. </a:t>
            </a:r>
            <a:endParaRPr lang="de-CH" i="1" noProof="0" dirty="0" smtClean="0"/>
          </a:p>
        </p:txBody>
      </p:sp>
      <p:sp>
        <p:nvSpPr>
          <p:cNvPr id="4" name="Foliennummernplatzhalter 3"/>
          <p:cNvSpPr>
            <a:spLocks noGrp="1"/>
          </p:cNvSpPr>
          <p:nvPr>
            <p:ph type="sldNum" sz="quarter" idx="10"/>
          </p:nvPr>
        </p:nvSpPr>
        <p:spPr/>
        <p:txBody>
          <a:bodyPr/>
          <a:lstStyle/>
          <a:p>
            <a:fld id="{4353731F-6B96-284B-AF98-10B93271EDD6}" type="slidenum">
              <a:rPr lang="de-DE" smtClean="0"/>
              <a:pPr/>
              <a:t>10</a:t>
            </a:fld>
            <a:endParaRPr lang="de-DE"/>
          </a:p>
        </p:txBody>
      </p:sp>
    </p:spTree>
    <p:extLst>
      <p:ext uri="{BB962C8B-B14F-4D97-AF65-F5344CB8AC3E}">
        <p14:creationId xmlns:p14="http://schemas.microsoft.com/office/powerpoint/2010/main" xmlns="" val="401857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365125"/>
            <a:ext cx="4962525" cy="3722688"/>
          </a:xfrm>
        </p:spPr>
      </p:sp>
      <p:sp>
        <p:nvSpPr>
          <p:cNvPr id="3" name="Notizenplatzhalter 2"/>
          <p:cNvSpPr>
            <a:spLocks noGrp="1"/>
          </p:cNvSpPr>
          <p:nvPr>
            <p:ph type="body" idx="1"/>
          </p:nvPr>
        </p:nvSpPr>
        <p:spPr>
          <a:xfrm>
            <a:off x="679768" y="4232953"/>
            <a:ext cx="5438140" cy="5034337"/>
          </a:xfrm>
        </p:spPr>
        <p:txBody>
          <a:bodyPr/>
          <a:lstStyle/>
          <a:p>
            <a:pPr marL="0" indent="0">
              <a:buNone/>
            </a:pPr>
            <a:r>
              <a:rPr lang="de-CH" sz="1400" b="1" noProof="0" dirty="0" smtClean="0"/>
              <a:t>Wer nutzt die Halle für was?</a:t>
            </a:r>
          </a:p>
          <a:p>
            <a:endParaRPr lang="de-CH" sz="1400" noProof="0" dirty="0" smtClean="0"/>
          </a:p>
          <a:p>
            <a:r>
              <a:rPr lang="de-CH" sz="1400" noProof="0" dirty="0" smtClean="0"/>
              <a:t>Benutzergruppen:</a:t>
            </a:r>
            <a:r>
              <a:rPr lang="de-CH" sz="1400" baseline="0" noProof="0" dirty="0" smtClean="0"/>
              <a:t> 		</a:t>
            </a:r>
            <a:r>
              <a:rPr lang="de-CH" sz="1400" b="1" noProof="0" dirty="0" smtClean="0">
                <a:solidFill>
                  <a:srgbClr val="376092"/>
                </a:solidFill>
              </a:rPr>
              <a:t>Schulen,</a:t>
            </a:r>
            <a:r>
              <a:rPr lang="de-CH" sz="1400" b="1" baseline="0" noProof="0" dirty="0" smtClean="0">
                <a:solidFill>
                  <a:srgbClr val="376092"/>
                </a:solidFill>
              </a:rPr>
              <a:t> </a:t>
            </a:r>
            <a:r>
              <a:rPr lang="de-CH" sz="1400" b="1" noProof="0" dirty="0" smtClean="0">
                <a:solidFill>
                  <a:srgbClr val="376092"/>
                </a:solidFill>
              </a:rPr>
              <a:t>Vereine, Firmen</a:t>
            </a:r>
          </a:p>
          <a:p>
            <a:endParaRPr lang="de-CH" sz="1400" noProof="0" dirty="0" smtClean="0"/>
          </a:p>
          <a:p>
            <a:r>
              <a:rPr lang="de-CH" sz="1400" noProof="0" dirty="0" smtClean="0"/>
              <a:t>Anlässen:</a:t>
            </a:r>
            <a:r>
              <a:rPr lang="de-CH" sz="1400" baseline="0" noProof="0" dirty="0" smtClean="0"/>
              <a:t> 			</a:t>
            </a:r>
            <a:r>
              <a:rPr lang="de-CH" sz="1400" b="1" noProof="0" dirty="0" smtClean="0">
                <a:solidFill>
                  <a:srgbClr val="376092"/>
                </a:solidFill>
              </a:rPr>
              <a:t>Sportunterricht, Sportturniere, 						Versammlungen, Ausstellungen</a:t>
            </a:r>
          </a:p>
          <a:p>
            <a:endParaRPr lang="de-CH" sz="1400" b="1" noProof="0" dirty="0" smtClean="0">
              <a:solidFill>
                <a:srgbClr val="376092"/>
              </a:solidFill>
            </a:endParaRPr>
          </a:p>
          <a:p>
            <a:endParaRPr lang="de-CH" sz="1400" b="1" noProof="0" dirty="0" smtClean="0">
              <a:solidFill>
                <a:srgbClr val="376092"/>
              </a:solidFill>
            </a:endParaRPr>
          </a:p>
          <a:p>
            <a:pPr marL="0" indent="0">
              <a:buNone/>
            </a:pPr>
            <a:r>
              <a:rPr lang="de-CH" b="1" noProof="0" dirty="0" smtClean="0"/>
              <a:t>Wie ist die Auslastung?</a:t>
            </a:r>
          </a:p>
          <a:p>
            <a:endParaRPr lang="de-CH" noProof="0" dirty="0" smtClean="0"/>
          </a:p>
          <a:p>
            <a:r>
              <a:rPr lang="de-CH" noProof="0" dirty="0" smtClean="0"/>
              <a:t>typische Betriebsphasen:</a:t>
            </a:r>
            <a:r>
              <a:rPr lang="de-CH" baseline="0" noProof="0" dirty="0" smtClean="0"/>
              <a:t> 	</a:t>
            </a:r>
            <a:r>
              <a:rPr lang="de-CH" b="1" noProof="0" dirty="0" smtClean="0">
                <a:solidFill>
                  <a:srgbClr val="376092"/>
                </a:solidFill>
              </a:rPr>
              <a:t>Ganzes Jahr ausser den Sommerferien </a:t>
            </a:r>
            <a:r>
              <a:rPr lang="de-CH" noProof="0" dirty="0" smtClean="0">
                <a:solidFill>
                  <a:srgbClr val="376092"/>
                </a:solidFill>
              </a:rPr>
              <a:t>(Standard)</a:t>
            </a:r>
          </a:p>
          <a:p>
            <a:pPr lvl="1"/>
            <a:r>
              <a:rPr lang="de-CH" b="1" noProof="0" dirty="0" smtClean="0">
                <a:solidFill>
                  <a:srgbClr val="376092"/>
                </a:solidFill>
              </a:rPr>
              <a:t>			Sommerferien </a:t>
            </a:r>
            <a:r>
              <a:rPr lang="de-CH" noProof="0" dirty="0" smtClean="0">
                <a:solidFill>
                  <a:srgbClr val="376092"/>
                </a:solidFill>
              </a:rPr>
              <a:t>(reduziert)</a:t>
            </a:r>
          </a:p>
          <a:p>
            <a:endParaRPr lang="de-CH" noProof="0" dirty="0" smtClean="0"/>
          </a:p>
          <a:p>
            <a:r>
              <a:rPr lang="de-CH" noProof="0" dirty="0" smtClean="0"/>
              <a:t>Auslastung heute:		</a:t>
            </a:r>
            <a:r>
              <a:rPr lang="de-CH" b="1" noProof="0" dirty="0" smtClean="0">
                <a:solidFill>
                  <a:srgbClr val="376092"/>
                </a:solidFill>
              </a:rPr>
              <a:t>Standard Betrieb: </a:t>
            </a:r>
            <a:r>
              <a:rPr lang="de-CH" b="0" noProof="0" dirty="0" smtClean="0">
                <a:solidFill>
                  <a:srgbClr val="FF0000"/>
                </a:solidFill>
              </a:rPr>
              <a:t>annähernde</a:t>
            </a:r>
            <a:r>
              <a:rPr lang="de-CH" b="0" baseline="0" noProof="0" dirty="0" smtClean="0">
                <a:solidFill>
                  <a:srgbClr val="FF0000"/>
                </a:solidFill>
              </a:rPr>
              <a:t> Vollauslastung</a:t>
            </a:r>
            <a:endParaRPr lang="de-CH" noProof="0" dirty="0" smtClean="0">
              <a:solidFill>
                <a:srgbClr val="FF0000"/>
              </a:solidFill>
            </a:endParaRPr>
          </a:p>
          <a:p>
            <a:pPr lvl="1"/>
            <a:r>
              <a:rPr lang="de-CH" b="1" noProof="0" dirty="0" smtClean="0">
                <a:solidFill>
                  <a:srgbClr val="376092"/>
                </a:solidFill>
              </a:rPr>
              <a:t>			Reduzierter Betrieb:</a:t>
            </a:r>
            <a:r>
              <a:rPr lang="de-CH" b="1" baseline="0" noProof="0" dirty="0" smtClean="0">
                <a:solidFill>
                  <a:srgbClr val="376092"/>
                </a:solidFill>
              </a:rPr>
              <a:t> </a:t>
            </a:r>
            <a:r>
              <a:rPr lang="de-CH" b="0" baseline="0" noProof="0" dirty="0" smtClean="0">
                <a:solidFill>
                  <a:srgbClr val="376092"/>
                </a:solidFill>
              </a:rPr>
              <a:t>reduzierte Nutzung</a:t>
            </a:r>
            <a:r>
              <a:rPr lang="de-CH" b="0" noProof="0" dirty="0" smtClean="0">
                <a:solidFill>
                  <a:srgbClr val="376092"/>
                </a:solidFill>
              </a:rPr>
              <a:t> </a:t>
            </a:r>
            <a:endParaRPr lang="de-CH" b="0" noProof="0" dirty="0" smtClean="0">
              <a:solidFill>
                <a:srgbClr val="FF0000"/>
              </a:solidFill>
            </a:endParaRPr>
          </a:p>
          <a:p>
            <a:endParaRPr lang="de-CH" noProof="0" dirty="0" smtClean="0"/>
          </a:p>
          <a:p>
            <a:r>
              <a:rPr lang="de-CH" noProof="0" dirty="0" smtClean="0"/>
              <a:t>Auslastung morgen:</a:t>
            </a:r>
            <a:r>
              <a:rPr lang="de-CH" b="1" noProof="0" dirty="0" smtClean="0">
                <a:solidFill>
                  <a:schemeClr val="accent1">
                    <a:lumMod val="75000"/>
                  </a:schemeClr>
                </a:solidFill>
              </a:rPr>
              <a:t>		Steigerung im Standard Betrieb ist nur sehr begrenzt 				möglich</a:t>
            </a:r>
          </a:p>
          <a:p>
            <a:pPr lvl="1"/>
            <a:r>
              <a:rPr lang="de-CH" b="1" noProof="0" dirty="0" smtClean="0">
                <a:solidFill>
                  <a:schemeClr val="accent1">
                    <a:lumMod val="75000"/>
                  </a:schemeClr>
                </a:solidFill>
              </a:rPr>
              <a:t>			Auslastung im reduzierten Betrieb ist noch 					ausbaubar; hat auf das ganze Jahr aber keinen</a:t>
            </a:r>
            <a:r>
              <a:rPr lang="de-CH" b="1" baseline="0" noProof="0" dirty="0" smtClean="0">
                <a:solidFill>
                  <a:schemeClr val="accent1">
                    <a:lumMod val="75000"/>
                  </a:schemeClr>
                </a:solidFill>
              </a:rPr>
              <a:t> 				</a:t>
            </a:r>
            <a:r>
              <a:rPr lang="de-CH" b="1" noProof="0" dirty="0" smtClean="0">
                <a:solidFill>
                  <a:schemeClr val="accent1">
                    <a:lumMod val="75000"/>
                  </a:schemeClr>
                </a:solidFill>
              </a:rPr>
              <a:t>grossen Einfluss</a:t>
            </a:r>
          </a:p>
          <a:p>
            <a:endParaRPr lang="de-CH" noProof="0"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2</a:t>
            </a:fld>
            <a:endParaRPr lang="de-DE" dirty="0"/>
          </a:p>
        </p:txBody>
      </p:sp>
    </p:spTree>
    <p:extLst>
      <p:ext uri="{BB962C8B-B14F-4D97-AF65-F5344CB8AC3E}">
        <p14:creationId xmlns:p14="http://schemas.microsoft.com/office/powerpoint/2010/main" xmlns="" val="3910991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333375"/>
            <a:ext cx="4962525" cy="3722688"/>
          </a:xfrm>
        </p:spPr>
      </p:sp>
      <p:sp>
        <p:nvSpPr>
          <p:cNvPr id="3" name="Notizenplatzhalter 2"/>
          <p:cNvSpPr>
            <a:spLocks noGrp="1"/>
          </p:cNvSpPr>
          <p:nvPr>
            <p:ph type="body" idx="1"/>
          </p:nvPr>
        </p:nvSpPr>
        <p:spPr>
          <a:xfrm>
            <a:off x="679768" y="4232953"/>
            <a:ext cx="5438140" cy="5342562"/>
          </a:xfrm>
        </p:spPr>
        <p:txBody>
          <a:bodyPr>
            <a:normAutofit fontScale="85000" lnSpcReduction="20000"/>
          </a:bodyPr>
          <a:lstStyle/>
          <a:p>
            <a:endParaRPr lang="de-DE" sz="1400" b="1" dirty="0" smtClean="0">
              <a:solidFill>
                <a:srgbClr val="376092"/>
              </a:solidFill>
            </a:endParaRPr>
          </a:p>
          <a:p>
            <a:r>
              <a:rPr lang="de-CH" sz="1200" b="1" i="1" kern="1200" noProof="0" dirty="0" smtClean="0">
                <a:solidFill>
                  <a:schemeClr val="tx1"/>
                </a:solidFill>
                <a:effectLst/>
                <a:latin typeface="+mn-lt"/>
                <a:ea typeface="+mn-ea"/>
                <a:cs typeface="+mn-cs"/>
              </a:rPr>
              <a:t>Besprechung und Beschlussfassung über die Sanierung der Mehrzweckhalle Löhrenacker; Erforderlicher Kredit CHF 3.71 Mio. </a:t>
            </a:r>
            <a:endParaRPr lang="de-CH" b="1" i="1" noProof="0" dirty="0" smtClean="0"/>
          </a:p>
          <a:p>
            <a:r>
              <a:rPr lang="de-CH" sz="1200" i="1" kern="1200" noProof="0" dirty="0" smtClean="0">
                <a:solidFill>
                  <a:schemeClr val="tx1"/>
                </a:solidFill>
                <a:effectLst/>
                <a:latin typeface="+mn-lt"/>
                <a:ea typeface="+mn-ea"/>
                <a:cs typeface="+mn-cs"/>
              </a:rPr>
              <a:t>Die Mehrzweckhalle Löhrenacker ist über 30 Jahre alt. Sie wird von Schulen, Vereinen und Gewerbe sowie für Kulturanlässe gerne und häufig genutzt, so dass sie heute praktisch vollständig ausgelastet ist. Der Gemeinderat will auch für die Zukunft sicherstellen, dass die beliebte Dreifachhalle den Aeschern und Aescherinnen zur Verfügung stehen kann. </a:t>
            </a:r>
            <a:endParaRPr lang="de-CH" i="1" noProof="0" dirty="0" smtClean="0"/>
          </a:p>
          <a:p>
            <a:r>
              <a:rPr lang="de-CH" sz="1200" i="1" kern="1200" noProof="0" dirty="0" smtClean="0">
                <a:solidFill>
                  <a:schemeClr val="tx1"/>
                </a:solidFill>
                <a:effectLst/>
                <a:latin typeface="+mn-lt"/>
                <a:ea typeface="+mn-ea"/>
                <a:cs typeface="+mn-cs"/>
              </a:rPr>
              <a:t>Die Halle wurde im nötigen Mass während ihrer bisherigen Lebensdauer unterhalten und bei Bedarf in Teilen saniert. Nun steht aber aufgrund des Alters eine grundlegende Sanierung an, damit die Halle weitere 25 Jahre genutzt werden kann. Der Gemeinderat hat die Variante Ersatz (Neubau für CHF 10 bis 12 Mio.) statt Sanierung (CHF 3 bis 5 Mio.) geprüft und aufgrund der Kosten nicht weiter verfolgt. </a:t>
            </a:r>
            <a:endParaRPr lang="de-CH" i="1" noProof="0" dirty="0" smtClean="0"/>
          </a:p>
          <a:p>
            <a:r>
              <a:rPr lang="de-CH" sz="1200" i="1" kern="1200" noProof="0" dirty="0" smtClean="0">
                <a:solidFill>
                  <a:schemeClr val="tx1"/>
                </a:solidFill>
                <a:effectLst/>
                <a:latin typeface="+mn-lt"/>
                <a:ea typeface="+mn-ea"/>
                <a:cs typeface="+mn-cs"/>
              </a:rPr>
              <a:t>Der Gemeinderat hat das Vereinskartell in die Sanierungsplanung mit einbezogen. Anliegen seitens Hallenbenutzerinnen und Hallenbenutzer betreffend Verbesserung der Funktionalität sind in die Überlegungen des Gemeinderats eingeflossen. Die Bauabteilung hat im Auftrag des Gemeinderats das vorliegende Sanierungsprojekt ausgearbeitet. </a:t>
            </a:r>
            <a:endParaRPr lang="de-CH" i="1" noProof="0" dirty="0" smtClean="0"/>
          </a:p>
          <a:p>
            <a:endParaRPr lang="de-CH" sz="1200" i="1" kern="1200" noProof="0" dirty="0" smtClean="0">
              <a:solidFill>
                <a:schemeClr val="tx1"/>
              </a:solidFill>
              <a:effectLst/>
              <a:latin typeface="+mn-lt"/>
              <a:ea typeface="+mn-ea"/>
              <a:cs typeface="+mn-cs"/>
            </a:endParaRPr>
          </a:p>
          <a:p>
            <a:r>
              <a:rPr lang="de-CH" sz="1200" b="1" i="1" kern="1200" noProof="0" dirty="0" smtClean="0">
                <a:solidFill>
                  <a:schemeClr val="tx1"/>
                </a:solidFill>
                <a:effectLst/>
                <a:latin typeface="+mn-lt"/>
                <a:ea typeface="+mn-ea"/>
                <a:cs typeface="+mn-cs"/>
              </a:rPr>
              <a:t>Nutzen der Sanierung </a:t>
            </a:r>
            <a:endParaRPr lang="de-CH" b="1" i="1" noProof="0" dirty="0" smtClean="0"/>
          </a:p>
          <a:p>
            <a:r>
              <a:rPr lang="de-CH" sz="1200" i="1" kern="1200" noProof="0" dirty="0" smtClean="0">
                <a:solidFill>
                  <a:schemeClr val="tx1"/>
                </a:solidFill>
                <a:effectLst/>
                <a:latin typeface="+mn-lt"/>
                <a:ea typeface="+mn-ea"/>
                <a:cs typeface="+mn-cs"/>
              </a:rPr>
              <a:t>Dem Gemeinderat war es wichtig, die Sanierung so durchzuführen, dass die Halle </a:t>
            </a:r>
            <a:endParaRPr lang="de-CH" i="1" noProof="0" dirty="0" smtClean="0"/>
          </a:p>
          <a:p>
            <a:r>
              <a:rPr lang="de-CH" sz="1200" i="1" kern="1200" noProof="0" dirty="0" smtClean="0">
                <a:solidFill>
                  <a:schemeClr val="tx1"/>
                </a:solidFill>
                <a:effectLst/>
                <a:latin typeface="+mn-lt"/>
                <a:ea typeface="+mn-ea"/>
                <a:cs typeface="+mn-cs"/>
              </a:rPr>
              <a:t>-  wieder 20-25 Jahre zur Verfügung steht, </a:t>
            </a:r>
            <a:endParaRPr lang="de-CH" i="1" noProof="0" dirty="0" smtClean="0">
              <a:effectLst/>
            </a:endParaRPr>
          </a:p>
          <a:p>
            <a:r>
              <a:rPr lang="de-CH" sz="1200" i="1" kern="1200" noProof="0" dirty="0" smtClean="0">
                <a:solidFill>
                  <a:schemeClr val="tx1"/>
                </a:solidFill>
                <a:effectLst/>
                <a:latin typeface="+mn-lt"/>
                <a:ea typeface="+mn-ea"/>
                <a:cs typeface="+mn-cs"/>
              </a:rPr>
              <a:t>-  genug Flexibilität für künftige Ansprüche bietet, </a:t>
            </a:r>
            <a:endParaRPr lang="de-CH" i="1" noProof="0" dirty="0" smtClean="0">
              <a:effectLst/>
            </a:endParaRPr>
          </a:p>
          <a:p>
            <a:r>
              <a:rPr lang="de-CH" sz="1200" i="1" kern="1200" noProof="0" dirty="0" smtClean="0">
                <a:solidFill>
                  <a:schemeClr val="tx1"/>
                </a:solidFill>
                <a:effectLst/>
                <a:latin typeface="+mn-lt"/>
                <a:ea typeface="+mn-ea"/>
                <a:cs typeface="+mn-cs"/>
              </a:rPr>
              <a:t>-  ein moderneres, dem Zeitgeist angepasstes Erscheinungsbild aufweist, </a:t>
            </a:r>
            <a:endParaRPr lang="de-CH" i="1" noProof="0" dirty="0" smtClean="0">
              <a:effectLst/>
            </a:endParaRPr>
          </a:p>
          <a:p>
            <a:r>
              <a:rPr lang="de-CH" sz="1200" i="1" kern="1200" noProof="0" dirty="0" smtClean="0">
                <a:solidFill>
                  <a:schemeClr val="tx1"/>
                </a:solidFill>
                <a:effectLst/>
                <a:latin typeface="+mn-lt"/>
                <a:ea typeface="+mn-ea"/>
                <a:cs typeface="+mn-cs"/>
              </a:rPr>
              <a:t>-  die Bedürfnisse der Nutzerinnen und Nutzer abdeckt, </a:t>
            </a:r>
            <a:endParaRPr lang="de-CH" i="1" noProof="0" dirty="0" smtClean="0">
              <a:effectLst/>
            </a:endParaRPr>
          </a:p>
          <a:p>
            <a:r>
              <a:rPr lang="de-CH" sz="1200" i="1" kern="1200" noProof="0" dirty="0" smtClean="0">
                <a:solidFill>
                  <a:schemeClr val="tx1"/>
                </a:solidFill>
                <a:effectLst/>
                <a:latin typeface="+mn-lt"/>
                <a:ea typeface="+mn-ea"/>
                <a:cs typeface="+mn-cs"/>
              </a:rPr>
              <a:t>-  energetisch auf neuen Stand gebracht ist, </a:t>
            </a:r>
            <a:endParaRPr lang="de-CH" i="1" noProof="0" dirty="0" smtClean="0">
              <a:effectLst/>
            </a:endParaRPr>
          </a:p>
          <a:p>
            <a:r>
              <a:rPr lang="de-CH" sz="1200" i="1" kern="1200" noProof="0" dirty="0" smtClean="0">
                <a:solidFill>
                  <a:schemeClr val="tx1"/>
                </a:solidFill>
                <a:effectLst/>
                <a:latin typeface="+mn-lt"/>
                <a:ea typeface="+mn-ea"/>
                <a:cs typeface="+mn-cs"/>
              </a:rPr>
              <a:t>-  zeitgemässen Komfort im Eingangs- und Verpflegungsbereich bietet und </a:t>
            </a:r>
            <a:endParaRPr lang="de-CH" i="1" noProof="0" dirty="0" smtClean="0">
              <a:effectLst/>
            </a:endParaRPr>
          </a:p>
          <a:p>
            <a:r>
              <a:rPr lang="de-CH" sz="1200" i="1" kern="1200" noProof="0" dirty="0" smtClean="0">
                <a:solidFill>
                  <a:schemeClr val="tx1"/>
                </a:solidFill>
                <a:effectLst/>
                <a:latin typeface="+mn-lt"/>
                <a:ea typeface="+mn-ea"/>
                <a:cs typeface="+mn-cs"/>
              </a:rPr>
              <a:t>-  auch im Erdbebenfall sicher ist. </a:t>
            </a:r>
            <a:endParaRPr lang="de-CH" i="1" noProof="0" dirty="0" smtClean="0">
              <a:effectLst/>
            </a:endParaRPr>
          </a:p>
          <a:p>
            <a:endParaRPr lang="de-CH" sz="1200" b="1" i="1" kern="1200" noProof="0" dirty="0" smtClean="0">
              <a:solidFill>
                <a:schemeClr val="tx1"/>
              </a:solidFill>
              <a:effectLst/>
              <a:latin typeface="+mn-lt"/>
              <a:ea typeface="+mn-ea"/>
              <a:cs typeface="+mn-cs"/>
            </a:endParaRPr>
          </a:p>
          <a:p>
            <a:r>
              <a:rPr lang="de-CH" sz="1200" b="1" i="1" kern="1200" noProof="0" dirty="0" smtClean="0">
                <a:solidFill>
                  <a:schemeClr val="tx1"/>
                </a:solidFill>
                <a:effectLst/>
                <a:latin typeface="+mn-lt"/>
                <a:ea typeface="+mn-ea"/>
                <a:cs typeface="+mn-cs"/>
              </a:rPr>
              <a:t>Vorgehen </a:t>
            </a:r>
            <a:endParaRPr lang="de-CH" b="1" i="1" noProof="0" dirty="0" smtClean="0"/>
          </a:p>
          <a:p>
            <a:r>
              <a:rPr lang="de-CH" sz="1200" i="1" kern="1200" noProof="0" dirty="0" smtClean="0">
                <a:solidFill>
                  <a:schemeClr val="tx1"/>
                </a:solidFill>
                <a:effectLst/>
                <a:latin typeface="+mn-lt"/>
                <a:ea typeface="+mn-ea"/>
                <a:cs typeface="+mn-cs"/>
              </a:rPr>
              <a:t>Bereits im September 2013 war ein Kreditantrag für die Hallensanierung zur Traktandierung an der Gemeindeversammlung vorgesehen. Doch aufgrund von Fragen und Hinweisen aus Gemeindekommission und weiteren politischen Kreisen hat sich der Gemeinderat kurzfristig entschieden, die Vorlage wieder zurückzunehmen. Dabei hat er angekündigt, dass er die Sanierung nochmals prüfen und allenfalls überarbeiten wird. Bei der Überarbeitung wurde der Fokus auf folgende Punkte gerichtet: </a:t>
            </a:r>
            <a:endParaRPr lang="de-CH" i="1" noProof="0" dirty="0" smtClean="0"/>
          </a:p>
          <a:p>
            <a:r>
              <a:rPr lang="de-CH" sz="1200" i="1" kern="1200" noProof="0" dirty="0" smtClean="0">
                <a:solidFill>
                  <a:schemeClr val="tx1"/>
                </a:solidFill>
                <a:effectLst/>
                <a:latin typeface="+mn-lt"/>
                <a:ea typeface="+mn-ea"/>
                <a:cs typeface="+mn-cs"/>
              </a:rPr>
              <a:t>-  Umfang und Nutzen der Erdbebensicherheit, </a:t>
            </a:r>
            <a:endParaRPr lang="de-CH" i="1" noProof="0" dirty="0" smtClean="0">
              <a:effectLst/>
            </a:endParaRPr>
          </a:p>
          <a:p>
            <a:r>
              <a:rPr lang="de-CH" sz="1200" i="1" kern="1200" noProof="0" dirty="0" smtClean="0">
                <a:solidFill>
                  <a:schemeClr val="tx1"/>
                </a:solidFill>
                <a:effectLst/>
                <a:latin typeface="+mn-lt"/>
                <a:ea typeface="+mn-ea"/>
                <a:cs typeface="+mn-cs"/>
              </a:rPr>
              <a:t>-  Visualisierung der Eingangssituation, </a:t>
            </a:r>
            <a:endParaRPr lang="de-CH" i="1" noProof="0" dirty="0" smtClean="0">
              <a:effectLst/>
            </a:endParaRPr>
          </a:p>
          <a:p>
            <a:r>
              <a:rPr lang="de-CH" sz="1200" i="1" kern="1200" noProof="0" dirty="0" smtClean="0">
                <a:solidFill>
                  <a:schemeClr val="tx1"/>
                </a:solidFill>
                <a:effectLst/>
                <a:latin typeface="+mn-lt"/>
                <a:ea typeface="+mn-ea"/>
                <a:cs typeface="+mn-cs"/>
              </a:rPr>
              <a:t>-  Nutzungsmöglichkeiten der Küche, vor allem Grundriss, Lagermöglichkeiten, Ausstattung mit Geräten; Catering-Möglichkeiten, </a:t>
            </a:r>
            <a:endParaRPr lang="de-CH" i="1" noProof="0" dirty="0" smtClean="0">
              <a:effectLst/>
            </a:endParaRPr>
          </a:p>
          <a:p>
            <a:r>
              <a:rPr lang="de-CH" sz="1200" i="1" kern="1200" noProof="0" dirty="0" smtClean="0">
                <a:solidFill>
                  <a:schemeClr val="tx1"/>
                </a:solidFill>
                <a:effectLst/>
                <a:latin typeface="+mn-lt"/>
                <a:ea typeface="+mn-ea"/>
                <a:cs typeface="+mn-cs"/>
              </a:rPr>
              <a:t>-  Energetische Massnahmen, </a:t>
            </a:r>
            <a:endParaRPr lang="de-CH" i="1" noProof="0" dirty="0" smtClean="0">
              <a:effectLst/>
            </a:endParaRPr>
          </a:p>
          <a:p>
            <a:pPr>
              <a:buFontTx/>
              <a:buChar char="-"/>
            </a:pPr>
            <a:r>
              <a:rPr lang="de-CH" sz="1200" i="1" kern="1200" noProof="0" dirty="0" smtClean="0">
                <a:solidFill>
                  <a:schemeClr val="tx1"/>
                </a:solidFill>
                <a:effectLst/>
                <a:latin typeface="+mn-lt"/>
                <a:ea typeface="+mn-ea"/>
                <a:cs typeface="+mn-cs"/>
              </a:rPr>
              <a:t> Photovoltaikanlage. </a:t>
            </a:r>
            <a:endParaRPr lang="de-CH" i="1" noProof="0" dirty="0" smtClean="0">
              <a:effectLst/>
            </a:endParaRPr>
          </a:p>
        </p:txBody>
      </p:sp>
      <p:sp>
        <p:nvSpPr>
          <p:cNvPr id="4" name="Foliennummernplatzhalter 3"/>
          <p:cNvSpPr>
            <a:spLocks noGrp="1"/>
          </p:cNvSpPr>
          <p:nvPr>
            <p:ph type="sldNum" sz="quarter" idx="10"/>
          </p:nvPr>
        </p:nvSpPr>
        <p:spPr/>
        <p:txBody>
          <a:bodyPr/>
          <a:lstStyle/>
          <a:p>
            <a:fld id="{4353731F-6B96-284B-AF98-10B93271EDD6}" type="slidenum">
              <a:rPr lang="de-DE" smtClean="0"/>
              <a:pPr/>
              <a:t>3</a:t>
            </a:fld>
            <a:endParaRPr lang="de-DE" dirty="0"/>
          </a:p>
        </p:txBody>
      </p:sp>
    </p:spTree>
    <p:extLst>
      <p:ext uri="{BB962C8B-B14F-4D97-AF65-F5344CB8AC3E}">
        <p14:creationId xmlns:p14="http://schemas.microsoft.com/office/powerpoint/2010/main" xmlns="" val="168006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261660"/>
            <a:ext cx="4962525" cy="3722687"/>
          </a:xfrm>
        </p:spPr>
      </p:sp>
      <p:sp>
        <p:nvSpPr>
          <p:cNvPr id="3" name="Notizenplatzhalter 2"/>
          <p:cNvSpPr>
            <a:spLocks noGrp="1"/>
          </p:cNvSpPr>
          <p:nvPr>
            <p:ph type="body" idx="1"/>
          </p:nvPr>
        </p:nvSpPr>
        <p:spPr/>
        <p:txBody>
          <a:bodyPr/>
          <a:lstStyle/>
          <a:p>
            <a:r>
              <a:rPr lang="de-CH" sz="1200" b="1" i="1" kern="1200" noProof="0" dirty="0" smtClean="0">
                <a:solidFill>
                  <a:schemeClr val="tx1"/>
                </a:solidFill>
                <a:effectLst/>
                <a:latin typeface="+mn-lt"/>
                <a:ea typeface="+mn-ea"/>
                <a:cs typeface="+mn-cs"/>
              </a:rPr>
              <a:t>Kostenübersicht </a:t>
            </a:r>
            <a:endParaRPr lang="de-CH" b="1" i="1" noProof="0" dirty="0" smtClean="0"/>
          </a:p>
          <a:p>
            <a:r>
              <a:rPr lang="de-CH" sz="1200" i="1" kern="1200" noProof="0" dirty="0" smtClean="0">
                <a:solidFill>
                  <a:schemeClr val="tx1"/>
                </a:solidFill>
                <a:effectLst/>
                <a:latin typeface="+mn-lt"/>
                <a:ea typeface="+mn-ea"/>
                <a:cs typeface="+mn-cs"/>
              </a:rPr>
              <a:t>Der Gemeinderat hat ursprünglich einen Investitionsbetrag von insgesamt CHF 4,3 Mio. für die Mehrzweckhallensanierung vorgesehen. Aufgrund der bereits eingeleiteten Detailplanung konnte der Betrag um CHF 0.59 Mio. auf CHF 3.71 Mio. reduziert werden. Grund dafür sind der Verzicht auf eine eigene Investition in die Photovoltaikanlage (vgl. Ziffer 6) und der Verzicht auf die Aussenfassadensanierung beim Hallentrakt (vgl. Ziffer 5). Insgesamt präsentieren sich die Sanierungskosten wie folgt: </a:t>
            </a:r>
            <a:endParaRPr lang="de-CH" i="1" noProof="0"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4</a:t>
            </a:fld>
            <a:endParaRPr lang="de-DE" dirty="0"/>
          </a:p>
        </p:txBody>
      </p:sp>
    </p:spTree>
    <p:extLst>
      <p:ext uri="{BB962C8B-B14F-4D97-AF65-F5344CB8AC3E}">
        <p14:creationId xmlns:p14="http://schemas.microsoft.com/office/powerpoint/2010/main" xmlns="" val="237106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303213"/>
            <a:ext cx="4962525" cy="3722687"/>
          </a:xfrm>
        </p:spPr>
      </p:sp>
      <p:sp>
        <p:nvSpPr>
          <p:cNvPr id="3" name="Notizenplatzhalter 2"/>
          <p:cNvSpPr>
            <a:spLocks noGrp="1"/>
          </p:cNvSpPr>
          <p:nvPr>
            <p:ph type="body" idx="1"/>
          </p:nvPr>
        </p:nvSpPr>
        <p:spPr>
          <a:xfrm>
            <a:off x="679768" y="4150760"/>
            <a:ext cx="5438140" cy="5650786"/>
          </a:xfrm>
        </p:spPr>
        <p:txBody>
          <a:bodyPr>
            <a:normAutofit fontScale="85000" lnSpcReduction="20000"/>
          </a:bodyPr>
          <a:lstStyle/>
          <a:p>
            <a:r>
              <a:rPr lang="de-CH" sz="1200" b="1" i="0" kern="1200" noProof="0" dirty="0" smtClean="0">
                <a:solidFill>
                  <a:schemeClr val="tx1"/>
                </a:solidFill>
                <a:effectLst/>
                <a:latin typeface="+mn-lt"/>
                <a:ea typeface="+mn-ea"/>
                <a:cs typeface="+mn-cs"/>
              </a:rPr>
              <a:t>Aussenfassade</a:t>
            </a:r>
            <a:endParaRPr lang="de-CH" sz="1200" b="1" i="0" noProof="0" dirty="0" smtClean="0"/>
          </a:p>
          <a:p>
            <a:r>
              <a:rPr lang="de-CH" sz="1200" i="0" kern="1200" noProof="0" dirty="0" smtClean="0">
                <a:solidFill>
                  <a:schemeClr val="tx1"/>
                </a:solidFill>
                <a:effectLst/>
                <a:latin typeface="+mn-lt"/>
                <a:ea typeface="+mn-ea"/>
                <a:cs typeface="+mn-cs"/>
              </a:rPr>
              <a:t>a) Aussenfassaden Turnhallen, keine energetischen Massnahmen </a:t>
            </a:r>
            <a:endParaRPr lang="de-CH" sz="1200" i="0" noProof="0" dirty="0" smtClean="0"/>
          </a:p>
          <a:p>
            <a:r>
              <a:rPr lang="de-CH" sz="1200" i="0" kern="1200" noProof="0" dirty="0" smtClean="0">
                <a:solidFill>
                  <a:schemeClr val="tx1"/>
                </a:solidFill>
                <a:effectLst/>
                <a:latin typeface="+mn-lt"/>
                <a:ea typeface="+mn-ea"/>
                <a:cs typeface="+mn-cs"/>
              </a:rPr>
              <a:t>Im Zusammenhang mit den Verstärkungen der Erdbebenertüchtigung an den drei Turnhallenfassaden wurde die gleichzeitige energietechnische Sanierung der Fassade geprüft. Es hat sich dabei gezeigt, dass den hohen Kosten einer fachgerechten Sanierung (Niveau BL Energiepaket) relativ bescheidene Einsparungen (tieferes Raumtemperaturniveau in der Halle als im Garderobentrakt; praktisch kein Fensteranteil mit grossem Sparpotential) gegenüberstehen. </a:t>
            </a:r>
            <a:endParaRPr lang="de-CH" sz="1200" i="0" noProof="0" dirty="0" smtClean="0"/>
          </a:p>
          <a:p>
            <a:r>
              <a:rPr lang="de-CH" sz="1200" i="0" kern="1200" noProof="0" dirty="0" smtClean="0">
                <a:solidFill>
                  <a:schemeClr val="tx1"/>
                </a:solidFill>
                <a:effectLst/>
                <a:latin typeface="+mn-lt"/>
                <a:ea typeface="+mn-ea"/>
                <a:cs typeface="+mn-cs"/>
              </a:rPr>
              <a:t>b) Fassade Garderoben und Eingang mit energetischen Massnahmen </a:t>
            </a:r>
            <a:endParaRPr lang="de-CH" sz="1200" i="0" noProof="0" dirty="0" smtClean="0"/>
          </a:p>
          <a:p>
            <a:r>
              <a:rPr lang="de-CH" sz="1200" i="0" kern="1200" noProof="0" dirty="0" smtClean="0">
                <a:solidFill>
                  <a:schemeClr val="tx1"/>
                </a:solidFill>
                <a:effectLst/>
                <a:latin typeface="+mn-lt"/>
                <a:ea typeface="+mn-ea"/>
                <a:cs typeface="+mn-cs"/>
              </a:rPr>
              <a:t>Das Sparpotential ist hier wegen der höheren Raumtemperatur (20 – 22°) sowie dem grossen Fensteranteil gross. Die Mehrkosten für die wärmetechnische Fassadensanierung dagegen sind relativ klein, da ein grosser Teil davon bereits durch die Teilprojekte „Küche“ und „Eingang und Wegführung“ abgedeckt werden. </a:t>
            </a:r>
            <a:endParaRPr lang="de-CH" sz="1200" i="0" noProof="0" dirty="0" smtClean="0"/>
          </a:p>
          <a:p>
            <a:pPr marL="0" indent="0">
              <a:lnSpc>
                <a:spcPct val="90000"/>
              </a:lnSpc>
              <a:buNone/>
            </a:pPr>
            <a:endParaRPr lang="de-CH" sz="1900" b="1" noProof="0" dirty="0" smtClean="0"/>
          </a:p>
          <a:p>
            <a:pPr marL="0" indent="0">
              <a:lnSpc>
                <a:spcPct val="90000"/>
              </a:lnSpc>
              <a:buNone/>
            </a:pPr>
            <a:r>
              <a:rPr lang="de-CH" sz="1200" b="1" noProof="0" dirty="0" smtClean="0"/>
              <a:t>In Antrag aufgenommene Lösungen:</a:t>
            </a:r>
          </a:p>
          <a:p>
            <a:pPr marL="342900" lvl="1" indent="-342900">
              <a:lnSpc>
                <a:spcPct val="120000"/>
              </a:lnSpc>
            </a:pPr>
            <a:r>
              <a:rPr lang="de-CH" sz="1200" noProof="0" dirty="0" smtClean="0"/>
              <a:t>Fassadensanierung Garderobentrakt (3 Seiten):</a:t>
            </a:r>
          </a:p>
          <a:p>
            <a:pPr marL="800100" lvl="2" indent="-342900">
              <a:lnSpc>
                <a:spcPct val="120000"/>
              </a:lnSpc>
            </a:pPr>
            <a:r>
              <a:rPr lang="de-CH" sz="1200" noProof="0" dirty="0" smtClean="0">
                <a:solidFill>
                  <a:srgbClr val="376092"/>
                </a:solidFill>
              </a:rPr>
              <a:t>Mehrpreis für die Wärmedämmung rechnet sich</a:t>
            </a:r>
          </a:p>
          <a:p>
            <a:pPr marL="468000" lvl="2">
              <a:lnSpc>
                <a:spcPct val="120000"/>
              </a:lnSpc>
            </a:pPr>
            <a:r>
              <a:rPr lang="de-CH" dirty="0" smtClean="0">
                <a:solidFill>
                  <a:srgbClr val="376092"/>
                </a:solidFill>
              </a:rPr>
              <a:t>Ein Teil der Fassade muss im Zusammenhang mit dem Vordach und den Anpassungen in Küche und Eingangsbereich sowieso bearbeitet werden</a:t>
            </a:r>
          </a:p>
          <a:p>
            <a:pPr marL="342900" lvl="1" indent="-342900">
              <a:lnSpc>
                <a:spcPct val="120000"/>
              </a:lnSpc>
            </a:pPr>
            <a:r>
              <a:rPr lang="de-CH" sz="1200" noProof="0" dirty="0" smtClean="0"/>
              <a:t>Keine Fassadensanierung Turnhalle und ALST Abfahrt (3 Seiten):</a:t>
            </a:r>
          </a:p>
          <a:p>
            <a:pPr marL="468000" lvl="2">
              <a:lnSpc>
                <a:spcPct val="120000"/>
              </a:lnSpc>
            </a:pPr>
            <a:r>
              <a:rPr lang="de-CH" sz="1200" noProof="0" dirty="0" smtClean="0">
                <a:solidFill>
                  <a:srgbClr val="376092"/>
                </a:solidFill>
              </a:rPr>
              <a:t>Im Unterschied zur Decke rechnet sich die Dämmung nicht. Zum einen wegen der hohen Baukosten und zum andern wegen des auf Grund der tieferen Raumtemperatur (17° statt 22°C) geringeren Einsparpotentials</a:t>
            </a:r>
          </a:p>
          <a:p>
            <a:pPr>
              <a:lnSpc>
                <a:spcPct val="120000"/>
              </a:lnSpc>
            </a:pPr>
            <a:r>
              <a:rPr lang="de-CH" sz="1200" noProof="0" dirty="0" smtClean="0"/>
              <a:t>Betriebskosten Gas, Strom und Wasser:</a:t>
            </a:r>
          </a:p>
          <a:p>
            <a:pPr marL="468000" lvl="2">
              <a:lnSpc>
                <a:spcPct val="120000"/>
              </a:lnSpc>
            </a:pPr>
            <a:r>
              <a:rPr lang="de-CH" sz="1200" noProof="0" dirty="0" smtClean="0">
                <a:solidFill>
                  <a:srgbClr val="376092"/>
                </a:solidFill>
              </a:rPr>
              <a:t>52 TCHF </a:t>
            </a:r>
          </a:p>
          <a:p>
            <a:pPr marL="468000" lvl="2">
              <a:lnSpc>
                <a:spcPct val="120000"/>
              </a:lnSpc>
              <a:buFont typeface="Arial"/>
              <a:buChar char="•"/>
            </a:pPr>
            <a:r>
              <a:rPr lang="de-CH" sz="1200" noProof="0" dirty="0" smtClean="0">
                <a:solidFill>
                  <a:srgbClr val="376092"/>
                </a:solidFill>
              </a:rPr>
              <a:t>Gas (28)</a:t>
            </a:r>
          </a:p>
          <a:p>
            <a:pPr marL="468000" lvl="2">
              <a:lnSpc>
                <a:spcPct val="120000"/>
              </a:lnSpc>
              <a:buFont typeface="Arial"/>
              <a:buChar char="•"/>
            </a:pPr>
            <a:r>
              <a:rPr lang="de-CH" sz="1200" noProof="0" dirty="0" smtClean="0">
                <a:solidFill>
                  <a:srgbClr val="376092"/>
                </a:solidFill>
              </a:rPr>
              <a:t>Strom (22)</a:t>
            </a:r>
          </a:p>
          <a:p>
            <a:pPr marL="468000" lvl="2">
              <a:lnSpc>
                <a:spcPct val="120000"/>
              </a:lnSpc>
              <a:buFont typeface="Arial"/>
              <a:buChar char="•"/>
            </a:pPr>
            <a:r>
              <a:rPr lang="de-CH" sz="1200" noProof="0" dirty="0" smtClean="0">
                <a:solidFill>
                  <a:srgbClr val="376092"/>
                </a:solidFill>
              </a:rPr>
              <a:t>Wasser (2)</a:t>
            </a:r>
          </a:p>
          <a:p>
            <a:pPr marL="468000" lvl="2">
              <a:lnSpc>
                <a:spcPct val="120000"/>
              </a:lnSpc>
              <a:buFont typeface="Arial"/>
              <a:buChar char="•"/>
            </a:pPr>
            <a:endParaRPr lang="de-CH" sz="1200" noProof="0" dirty="0" smtClean="0">
              <a:solidFill>
                <a:srgbClr val="376092"/>
              </a:solidFill>
            </a:endParaRPr>
          </a:p>
          <a:p>
            <a:pPr marL="0" lvl="0" indent="0">
              <a:buFont typeface="Arial"/>
              <a:buNone/>
            </a:pPr>
            <a:r>
              <a:rPr lang="de-CH" sz="1200" noProof="0" dirty="0" smtClean="0">
                <a:solidFill>
                  <a:srgbClr val="376092"/>
                </a:solidFill>
              </a:rPr>
              <a:t>Einsparung Heizkosten durch Wärmedämmung:</a:t>
            </a:r>
          </a:p>
          <a:p>
            <a:pPr marL="285750" lvl="0" indent="-285750">
              <a:buFont typeface="Arial"/>
              <a:buChar char="•"/>
            </a:pPr>
            <a:r>
              <a:rPr lang="de-CH" sz="1200" noProof="0" dirty="0" smtClean="0">
                <a:solidFill>
                  <a:srgbClr val="376092"/>
                </a:solidFill>
              </a:rPr>
              <a:t>Fassadenrenovation</a:t>
            </a:r>
            <a:r>
              <a:rPr lang="de-CH" sz="1200" baseline="0" noProof="0" dirty="0" smtClean="0">
                <a:solidFill>
                  <a:srgbClr val="376092"/>
                </a:solidFill>
              </a:rPr>
              <a:t> Garderobe:</a:t>
            </a:r>
            <a:endParaRPr lang="de-CH" sz="1200" noProof="0" dirty="0" smtClean="0">
              <a:solidFill>
                <a:srgbClr val="376092"/>
              </a:solidFill>
            </a:endParaRPr>
          </a:p>
          <a:p>
            <a:pPr marL="742950" lvl="1" indent="-285750">
              <a:buFont typeface="Arial"/>
              <a:buChar char="•"/>
            </a:pPr>
            <a:r>
              <a:rPr lang="de-CH" sz="1200" noProof="0" dirty="0" smtClean="0">
                <a:solidFill>
                  <a:srgbClr val="376092"/>
                </a:solidFill>
              </a:rPr>
              <a:t>Ca. 15% (Fassade und Fenster)</a:t>
            </a:r>
          </a:p>
          <a:p>
            <a:pPr marL="742950" lvl="1" indent="-285750">
              <a:buFont typeface="Arial"/>
              <a:buChar char="•"/>
            </a:pPr>
            <a:r>
              <a:rPr lang="de-CH" sz="1200" noProof="0" dirty="0" smtClean="0">
                <a:solidFill>
                  <a:srgbClr val="376092"/>
                </a:solidFill>
              </a:rPr>
              <a:t>Entspricht</a:t>
            </a:r>
            <a:r>
              <a:rPr lang="de-CH" sz="1200" baseline="0" noProof="0" dirty="0" smtClean="0">
                <a:solidFill>
                  <a:srgbClr val="376092"/>
                </a:solidFill>
              </a:rPr>
              <a:t> heute 4‘200 CHF pro Jahr</a:t>
            </a:r>
          </a:p>
          <a:p>
            <a:pPr marL="742950" lvl="1" indent="-285750">
              <a:buFont typeface="Arial"/>
              <a:buChar char="•"/>
            </a:pPr>
            <a:r>
              <a:rPr lang="de-CH" sz="1200" baseline="0" noProof="0" dirty="0" smtClean="0">
                <a:solidFill>
                  <a:srgbClr val="376092"/>
                </a:solidFill>
              </a:rPr>
              <a:t>Bei 25 Jahren Amortisationszeit bezahlt die Einsparung bei heutigem Energiepreis 36% der Investitionskosten des Teilprojektes Aussenfassade</a:t>
            </a:r>
          </a:p>
          <a:p>
            <a:pPr marL="285750" lvl="0" indent="-285750">
              <a:buFont typeface="Arial"/>
              <a:buChar char="•"/>
            </a:pPr>
            <a:r>
              <a:rPr lang="de-CH" sz="1200" noProof="0" dirty="0" smtClean="0">
                <a:solidFill>
                  <a:srgbClr val="376092"/>
                </a:solidFill>
              </a:rPr>
              <a:t>Wärmedämmung Hallendecke</a:t>
            </a:r>
            <a:r>
              <a:rPr lang="de-CH" sz="1200" baseline="0" noProof="0" dirty="0" smtClean="0">
                <a:solidFill>
                  <a:srgbClr val="376092"/>
                </a:solidFill>
              </a:rPr>
              <a:t>:</a:t>
            </a:r>
            <a:endParaRPr lang="de-CH" sz="1200" noProof="0" dirty="0" smtClean="0">
              <a:solidFill>
                <a:srgbClr val="376092"/>
              </a:solidFill>
            </a:endParaRPr>
          </a:p>
          <a:p>
            <a:pPr marL="742950" lvl="1" indent="-285750">
              <a:buFont typeface="Arial"/>
              <a:buChar char="•"/>
            </a:pPr>
            <a:r>
              <a:rPr lang="de-CH" sz="1200" noProof="0" dirty="0" smtClean="0">
                <a:solidFill>
                  <a:srgbClr val="376092"/>
                </a:solidFill>
              </a:rPr>
              <a:t>Ca. 9% </a:t>
            </a:r>
          </a:p>
          <a:p>
            <a:pPr marL="742950" lvl="1" indent="-285750">
              <a:buFont typeface="Arial"/>
              <a:buChar char="•"/>
            </a:pPr>
            <a:r>
              <a:rPr lang="de-CH" sz="1200" noProof="0" dirty="0" smtClean="0">
                <a:solidFill>
                  <a:srgbClr val="376092"/>
                </a:solidFill>
              </a:rPr>
              <a:t>Entspricht</a:t>
            </a:r>
            <a:r>
              <a:rPr lang="de-CH" sz="1200" baseline="0" noProof="0" dirty="0" smtClean="0">
                <a:solidFill>
                  <a:srgbClr val="376092"/>
                </a:solidFill>
              </a:rPr>
              <a:t> heute2‘520 CHF pro Jahr</a:t>
            </a:r>
          </a:p>
          <a:p>
            <a:pPr marL="742950" marR="0" lvl="1" indent="-285750" algn="l" defTabSz="457200" rtl="0" eaLnBrk="1" fontAlgn="auto" latinLnBrk="0" hangingPunct="1">
              <a:lnSpc>
                <a:spcPct val="100000"/>
              </a:lnSpc>
              <a:spcBef>
                <a:spcPts val="0"/>
              </a:spcBef>
              <a:spcAft>
                <a:spcPts val="0"/>
              </a:spcAft>
              <a:buClrTx/>
              <a:buSzTx/>
              <a:buFont typeface="Arial"/>
              <a:buChar char="•"/>
              <a:tabLst/>
              <a:defRPr/>
            </a:pPr>
            <a:r>
              <a:rPr lang="de-CH" sz="1200" baseline="0" noProof="0" dirty="0" smtClean="0">
                <a:solidFill>
                  <a:srgbClr val="376092"/>
                </a:solidFill>
              </a:rPr>
              <a:t>Bei 25 Jahren Amortisationszeit bezahlt die Einsparung bei heutigem Energiepreis 79% der Investitionskosten der Mehrkosten für die Dämmung.</a:t>
            </a:r>
            <a:endParaRPr lang="de-CH" sz="1200" noProof="0"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5</a:t>
            </a:fld>
            <a:endParaRPr lang="de-DE" dirty="0"/>
          </a:p>
        </p:txBody>
      </p:sp>
    </p:spTree>
    <p:extLst>
      <p:ext uri="{BB962C8B-B14F-4D97-AF65-F5344CB8AC3E}">
        <p14:creationId xmlns:p14="http://schemas.microsoft.com/office/powerpoint/2010/main" xmlns="" val="336464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1" kern="1200" noProof="0" dirty="0" smtClean="0">
                <a:solidFill>
                  <a:schemeClr val="tx1"/>
                </a:solidFill>
                <a:effectLst/>
                <a:latin typeface="+mn-lt"/>
                <a:ea typeface="+mn-ea"/>
                <a:cs typeface="+mn-cs"/>
              </a:rPr>
              <a:t>Küche und Kaffee</a:t>
            </a:r>
            <a:endParaRPr lang="de-CH" b="1" i="1" noProof="0" dirty="0" smtClean="0"/>
          </a:p>
          <a:p>
            <a:r>
              <a:rPr lang="de-CH" sz="1200" i="1" kern="1200" noProof="0" dirty="0" smtClean="0">
                <a:solidFill>
                  <a:schemeClr val="tx1"/>
                </a:solidFill>
                <a:effectLst/>
                <a:latin typeface="+mn-lt"/>
                <a:ea typeface="+mn-ea"/>
                <a:cs typeface="+mn-cs"/>
              </a:rPr>
              <a:t>Der Gemeinderat richtet den Fokus einerseits auf die Bereinigung des Küchengrundrisses (inkl. Renovation der Böden, Wände und Installationen) sowie andererseits auf die Kücheneinrichtung. Beides wird so ausgelegt, dass der Betrieb eines Kaffees oder eines Bistros vor Ort abgedeckt werden kann. Bei Grössenklassen geht der Gemeinderat davon aus, dass hauptsächlich mit professionellen Caterern gearbeitet wird und diesen vor Ort die wichtigsten nicht mobilen Einrichtungen zur Verfügung gestellt werden (z. B. Abwascheinrichtung). Der Grundriss der Küche und die Ausgestaltung der Korpusse nehmen dabei Rücksicht darauf, dass Caterer auf optimale Stellflächen angewiesen sind. Im Weiteren haben die häufig nutzenden Vereine die Möglichkeit, Getränke und ähnliches in adäquatem Umfang direkt in der Küche zu lagern. Für grösseren Nachschub stehen weiterhin auch die Lagermöglichkeiten im Keller zur Verfügung. </a:t>
            </a:r>
            <a:endParaRPr lang="de-CH" i="1" noProof="0" dirty="0" smtClean="0"/>
          </a:p>
          <a:p>
            <a:endParaRPr lang="de-CH" noProof="0"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6</a:t>
            </a:fld>
            <a:endParaRPr lang="de-DE" dirty="0"/>
          </a:p>
        </p:txBody>
      </p:sp>
    </p:spTree>
    <p:extLst>
      <p:ext uri="{BB962C8B-B14F-4D97-AF65-F5344CB8AC3E}">
        <p14:creationId xmlns:p14="http://schemas.microsoft.com/office/powerpoint/2010/main" xmlns="" val="193528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1" kern="1200" noProof="0" dirty="0" smtClean="0">
                <a:solidFill>
                  <a:schemeClr val="tx1"/>
                </a:solidFill>
                <a:effectLst/>
                <a:latin typeface="+mn-lt"/>
                <a:ea typeface="+mn-ea"/>
                <a:cs typeface="+mn-cs"/>
              </a:rPr>
              <a:t>Eingang und Wegführung</a:t>
            </a:r>
            <a:endParaRPr lang="de-CH" b="1" i="1" noProof="0" dirty="0" smtClean="0"/>
          </a:p>
          <a:p>
            <a:r>
              <a:rPr lang="de-CH" sz="1200" i="1" kern="1200" noProof="0" dirty="0" smtClean="0">
                <a:solidFill>
                  <a:schemeClr val="tx1"/>
                </a:solidFill>
                <a:effectLst/>
                <a:latin typeface="+mn-lt"/>
                <a:ea typeface="+mn-ea"/>
                <a:cs typeface="+mn-cs"/>
              </a:rPr>
              <a:t>Die Wegführung sowie der Komfort im Eingangsbereich wird durch das neue Vordach deutlich verbessert. Der Eingang ist ohne Beschilderung von weitem als solcher erkennbar und gibt der Mehrzweckhalle ein neues, freundliches Gesicht. Nebst der Wegführung stellt das Vordach sicher, dass zukünftig der gesamte Zugangsbereich vor dem Eingang wettergeschützt sein wird. Durch den Einbau einer zweiten Glasebene kann auf einfache Weise ein Windfang erstellt werden, der wiederum für eine Verbesserung des Komforts im Inneren des Eingangsbereiches und dem neu geschaffenen Gastraum des Kaffees sorgen wird. </a:t>
            </a:r>
            <a:endParaRPr lang="de-CH" i="1" noProof="0" dirty="0" smtClean="0"/>
          </a:p>
          <a:p>
            <a:r>
              <a:rPr lang="de-CH" sz="1200" i="1" kern="1200" noProof="0" dirty="0" smtClean="0">
                <a:solidFill>
                  <a:schemeClr val="tx1"/>
                </a:solidFill>
                <a:effectLst/>
                <a:latin typeface="+mn-lt"/>
                <a:ea typeface="+mn-ea"/>
                <a:cs typeface="+mn-cs"/>
              </a:rPr>
              <a:t>Für die Visualisierung sind der Eingangsbereich aus Sicht eines Besuchers sowie das Innere der neu sanierten Halle in Auftrag gegeben worden. </a:t>
            </a:r>
            <a:endParaRPr lang="de-CH" i="1" noProof="0"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7</a:t>
            </a:fld>
            <a:endParaRPr lang="de-DE" dirty="0"/>
          </a:p>
        </p:txBody>
      </p:sp>
    </p:spTree>
    <p:extLst>
      <p:ext uri="{BB962C8B-B14F-4D97-AF65-F5344CB8AC3E}">
        <p14:creationId xmlns:p14="http://schemas.microsoft.com/office/powerpoint/2010/main" xmlns="" val="14597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9768" y="4715153"/>
            <a:ext cx="5438140" cy="4891184"/>
          </a:xfrm>
        </p:spPr>
        <p:txBody>
          <a:bodyPr/>
          <a:lstStyle/>
          <a:p>
            <a:r>
              <a:rPr lang="de-CH" sz="1200" b="1" i="1" kern="1200" noProof="0" dirty="0" smtClean="0">
                <a:solidFill>
                  <a:schemeClr val="tx1"/>
                </a:solidFill>
                <a:effectLst/>
                <a:latin typeface="+mn-lt"/>
                <a:ea typeface="+mn-ea"/>
                <a:cs typeface="+mn-cs"/>
              </a:rPr>
              <a:t>Photovoltaik </a:t>
            </a:r>
            <a:endParaRPr lang="de-CH" b="1" i="1" noProof="0" dirty="0" smtClean="0"/>
          </a:p>
          <a:p>
            <a:r>
              <a:rPr lang="de-CH" sz="1200" i="1" kern="1200" noProof="0" dirty="0" smtClean="0">
                <a:solidFill>
                  <a:schemeClr val="tx1"/>
                </a:solidFill>
                <a:effectLst/>
                <a:latin typeface="+mn-lt"/>
                <a:ea typeface="+mn-ea"/>
                <a:cs typeface="+mn-cs"/>
              </a:rPr>
              <a:t>Ausgerichtet auf das Energiekonzept der Gemeinde Aesch könnte für das Dach der Aufbau einer Photovoltaikanlage vorgesehen werden. Sie würde im Betrieb eine Leistung von ca. 90 kWp erbringen, was dem jährlichen Strombedarf von rund 45 Haushaltungen entspricht. Der Markt für </a:t>
            </a:r>
            <a:r>
              <a:rPr lang="de-CH" sz="1200" i="1" kern="1200" noProof="0" dirty="0" err="1" smtClean="0">
                <a:solidFill>
                  <a:schemeClr val="tx1"/>
                </a:solidFill>
                <a:effectLst/>
                <a:latin typeface="+mn-lt"/>
                <a:ea typeface="+mn-ea"/>
                <a:cs typeface="+mn-cs"/>
              </a:rPr>
              <a:t>Öko</a:t>
            </a:r>
            <a:r>
              <a:rPr lang="de-CH" sz="1200" i="1" kern="1200" noProof="0" dirty="0" smtClean="0">
                <a:solidFill>
                  <a:schemeClr val="tx1"/>
                </a:solidFill>
                <a:effectLst/>
                <a:latin typeface="+mn-lt"/>
                <a:ea typeface="+mn-ea"/>
                <a:cs typeface="+mn-cs"/>
              </a:rPr>
              <a:t>-Strom hat sich im letzten Jahr grundlegend verändert. Die in den letzten Jahren subventionierten </a:t>
            </a:r>
            <a:r>
              <a:rPr lang="de-CH" sz="1200" i="1" kern="1200" noProof="0" dirty="0" err="1" smtClean="0">
                <a:solidFill>
                  <a:schemeClr val="tx1"/>
                </a:solidFill>
                <a:effectLst/>
                <a:latin typeface="+mn-lt"/>
                <a:ea typeface="+mn-ea"/>
                <a:cs typeface="+mn-cs"/>
              </a:rPr>
              <a:t>Einspeisevergütungen</a:t>
            </a:r>
            <a:r>
              <a:rPr lang="de-CH" sz="1200" i="1" kern="1200" noProof="0" dirty="0" smtClean="0">
                <a:solidFill>
                  <a:schemeClr val="tx1"/>
                </a:solidFill>
                <a:effectLst/>
                <a:latin typeface="+mn-lt"/>
                <a:ea typeface="+mn-ea"/>
                <a:cs typeface="+mn-cs"/>
              </a:rPr>
              <a:t> können heute nicht mehr erzielt werden. Galt bis anhin die Faustregel, dass solche Anlagen auf 20 bis 25 Jahre hinaus selbsttragend sind, so muss heute davon ausgegangen werden, dass bei einer Investition von insgesamt CHF 250‘000 Mehrkosten von CHF 80‘000 über 20 Jahre im Vergleich zu einer Fremdvergabe entstehen. Diese Kosten entstehen durch die Wartezeit von aktuell 4 Jahren bis zur Aufnahme der Anlage in das nationale </a:t>
            </a:r>
            <a:r>
              <a:rPr lang="de-CH" sz="1200" i="1" kern="1200" noProof="0" dirty="0" err="1" smtClean="0">
                <a:solidFill>
                  <a:schemeClr val="tx1"/>
                </a:solidFill>
                <a:effectLst/>
                <a:latin typeface="+mn-lt"/>
                <a:ea typeface="+mn-ea"/>
                <a:cs typeface="+mn-cs"/>
              </a:rPr>
              <a:t>Einspeiseprogramm</a:t>
            </a:r>
            <a:r>
              <a:rPr lang="de-CH" sz="1200" i="1" kern="1200" noProof="0" dirty="0" smtClean="0">
                <a:solidFill>
                  <a:schemeClr val="tx1"/>
                </a:solidFill>
                <a:effectLst/>
                <a:latin typeface="+mn-lt"/>
                <a:ea typeface="+mn-ea"/>
                <a:cs typeface="+mn-cs"/>
              </a:rPr>
              <a:t> (KEV) und die Unsicherheit der Höhe der Subvention. </a:t>
            </a:r>
          </a:p>
          <a:p>
            <a:endParaRPr lang="de-CH" i="1" noProof="0" dirty="0" smtClean="0"/>
          </a:p>
          <a:p>
            <a:r>
              <a:rPr lang="de-CH" sz="1200" i="1" kern="1200" noProof="0" dirty="0" smtClean="0">
                <a:solidFill>
                  <a:schemeClr val="tx1"/>
                </a:solidFill>
                <a:effectLst/>
                <a:latin typeface="+mn-lt"/>
                <a:ea typeface="+mn-ea"/>
                <a:cs typeface="+mn-cs"/>
              </a:rPr>
              <a:t>Angesichts des Ausblicks auf eine defizitäre Investition und der knappen Finanzmittel der Gemeinde Aesch empfiehlt der Gemeinderat, im Moment auf eine selbst finanzierte Photovoltaikanlage zu verzichten. Das Projekt soll wieder an die Hand genommen werden, sobald die </a:t>
            </a:r>
            <a:r>
              <a:rPr lang="de-CH" sz="1200" i="1" kern="1200" noProof="0" dirty="0" err="1" smtClean="0">
                <a:solidFill>
                  <a:schemeClr val="tx1"/>
                </a:solidFill>
                <a:effectLst/>
                <a:latin typeface="+mn-lt"/>
                <a:ea typeface="+mn-ea"/>
                <a:cs typeface="+mn-cs"/>
              </a:rPr>
              <a:t>Förderbedingungen</a:t>
            </a:r>
            <a:r>
              <a:rPr lang="de-CH" sz="1200" i="1" kern="1200" noProof="0" dirty="0" smtClean="0">
                <a:solidFill>
                  <a:schemeClr val="tx1"/>
                </a:solidFill>
                <a:effectLst/>
                <a:latin typeface="+mn-lt"/>
                <a:ea typeface="+mn-ea"/>
                <a:cs typeface="+mn-cs"/>
              </a:rPr>
              <a:t> eine kostendeckende Investition zulassen. Zu diesem Zeitpunkt soll dann nochmals geprüft werden, ob die Gemeinde in die Anlage investieren soll oder ob für den Bau und den Betrieb der Anlage ein </a:t>
            </a:r>
            <a:r>
              <a:rPr lang="de-CH" sz="1200" i="1" kern="1200" noProof="0" dirty="0" err="1" smtClean="0">
                <a:solidFill>
                  <a:schemeClr val="tx1"/>
                </a:solidFill>
                <a:effectLst/>
                <a:latin typeface="+mn-lt"/>
                <a:ea typeface="+mn-ea"/>
                <a:cs typeface="+mn-cs"/>
              </a:rPr>
              <a:t>Contractor</a:t>
            </a:r>
            <a:r>
              <a:rPr lang="de-CH" sz="1200" i="1" kern="1200" noProof="0" dirty="0" smtClean="0">
                <a:solidFill>
                  <a:schemeClr val="tx1"/>
                </a:solidFill>
                <a:effectLst/>
                <a:latin typeface="+mn-lt"/>
                <a:ea typeface="+mn-ea"/>
                <a:cs typeface="+mn-cs"/>
              </a:rPr>
              <a:t> gesucht wird. Durch diesen momentanen Verzicht reduziert sich die ursprüngliche Investitionssumme der Sanierung um CHF 250‘000. Eine mögliche künftige Anlage wird dennoch heute schon beim Programm für kostendeckende </a:t>
            </a:r>
            <a:r>
              <a:rPr lang="de-CH" sz="1200" i="1" kern="1200" noProof="0" dirty="0" err="1" smtClean="0">
                <a:solidFill>
                  <a:schemeClr val="tx1"/>
                </a:solidFill>
                <a:effectLst/>
                <a:latin typeface="+mn-lt"/>
                <a:ea typeface="+mn-ea"/>
                <a:cs typeface="+mn-cs"/>
              </a:rPr>
              <a:t>Einspeisevergütung</a:t>
            </a:r>
            <a:r>
              <a:rPr lang="de-CH" sz="1200" i="1" kern="1200" noProof="0" dirty="0" smtClean="0">
                <a:solidFill>
                  <a:schemeClr val="tx1"/>
                </a:solidFill>
                <a:effectLst/>
                <a:latin typeface="+mn-lt"/>
                <a:ea typeface="+mn-ea"/>
                <a:cs typeface="+mn-cs"/>
              </a:rPr>
              <a:t> (KEV) angemeldet, damit bei einem allfälliger Bau zu einem späteren Zeitpunkt mit einer raschen Vergütung gerechnet werden kann. </a:t>
            </a:r>
            <a:endParaRPr lang="de-CH" i="1" noProof="0" dirty="0" smtClean="0"/>
          </a:p>
          <a:p>
            <a:endParaRPr lang="de-CH" noProof="0"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8</a:t>
            </a:fld>
            <a:endParaRPr lang="de-DE"/>
          </a:p>
        </p:txBody>
      </p:sp>
    </p:spTree>
    <p:extLst>
      <p:ext uri="{BB962C8B-B14F-4D97-AF65-F5344CB8AC3E}">
        <p14:creationId xmlns:p14="http://schemas.microsoft.com/office/powerpoint/2010/main" xmlns="" val="361513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2400" b="1" i="1" noProof="0" dirty="0" smtClean="0"/>
              <a:t>Erdbebenertüchtigung</a:t>
            </a:r>
            <a:endParaRPr lang="de-CH" i="1" noProof="0" dirty="0" smtClean="0">
              <a:solidFill>
                <a:srgbClr val="376092"/>
              </a:solidFill>
            </a:endParaRPr>
          </a:p>
          <a:p>
            <a:endParaRPr lang="de-CH" noProof="0" dirty="0" smtClean="0"/>
          </a:p>
          <a:p>
            <a:r>
              <a:rPr lang="de-CH" sz="1200" i="1" kern="1200" noProof="0" dirty="0" smtClean="0">
                <a:solidFill>
                  <a:srgbClr val="FF0000"/>
                </a:solidFill>
                <a:effectLst/>
                <a:latin typeface="+mn-lt"/>
                <a:ea typeface="+mn-ea"/>
                <a:cs typeface="+mn-cs"/>
              </a:rPr>
              <a:t>Die Halle wurde betreffend Verhalten bei Erdbeben vom Ingenieurbüro Rapp </a:t>
            </a:r>
            <a:r>
              <a:rPr lang="de-CH" sz="1200" i="1" kern="1200" noProof="0" dirty="0" err="1" smtClean="0">
                <a:solidFill>
                  <a:srgbClr val="FF0000"/>
                </a:solidFill>
                <a:effectLst/>
                <a:latin typeface="+mn-lt"/>
                <a:ea typeface="+mn-ea"/>
                <a:cs typeface="+mn-cs"/>
              </a:rPr>
              <a:t>Infra</a:t>
            </a:r>
            <a:r>
              <a:rPr lang="de-CH" sz="1200" i="1" kern="1200" noProof="0" dirty="0" smtClean="0">
                <a:solidFill>
                  <a:srgbClr val="FF0000"/>
                </a:solidFill>
                <a:effectLst/>
                <a:latin typeface="+mn-lt"/>
                <a:ea typeface="+mn-ea"/>
                <a:cs typeface="+mn-cs"/>
              </a:rPr>
              <a:t> in Basel untersucht; die Resultate wurden in einem detaillierten Bericht abgefasst. Die untersuchten Bauteile der Halle liegen heute teilweise unter dem für die Personensicherheit von der SIA angesetzten Schwellenwert. Rapp </a:t>
            </a:r>
            <a:r>
              <a:rPr lang="de-CH" sz="1200" i="1" kern="1200" noProof="0" dirty="0" err="1" smtClean="0">
                <a:solidFill>
                  <a:srgbClr val="FF0000"/>
                </a:solidFill>
                <a:effectLst/>
                <a:latin typeface="+mn-lt"/>
                <a:ea typeface="+mn-ea"/>
                <a:cs typeface="+mn-cs"/>
              </a:rPr>
              <a:t>Infra</a:t>
            </a:r>
            <a:r>
              <a:rPr lang="de-CH" sz="1200" i="1" kern="1200" noProof="0" dirty="0" smtClean="0">
                <a:solidFill>
                  <a:srgbClr val="FF0000"/>
                </a:solidFill>
                <a:effectLst/>
                <a:latin typeface="+mn-lt"/>
                <a:ea typeface="+mn-ea"/>
                <a:cs typeface="+mn-cs"/>
              </a:rPr>
              <a:t> hat im Bericht die not- wenigen Massnahmen für die Erreichung gemäss Vorgabe der SIA-Norm 2018 auf- gezeigt. Der Vorschlag führt zu einer Verbesserung der </a:t>
            </a:r>
            <a:r>
              <a:rPr lang="de-CH" sz="1200" i="1" kern="1200" noProof="0" dirty="0" err="1" smtClean="0">
                <a:solidFill>
                  <a:srgbClr val="FF0000"/>
                </a:solidFill>
                <a:effectLst/>
                <a:latin typeface="+mn-lt"/>
                <a:ea typeface="+mn-ea"/>
                <a:cs typeface="+mn-cs"/>
              </a:rPr>
              <a:t>Erdbebenertüchtigung</a:t>
            </a:r>
            <a:r>
              <a:rPr lang="de-CH" sz="1200" i="1" kern="1200" noProof="0" dirty="0" smtClean="0">
                <a:solidFill>
                  <a:srgbClr val="FF0000"/>
                </a:solidFill>
                <a:effectLst/>
                <a:latin typeface="+mn-lt"/>
                <a:ea typeface="+mn-ea"/>
                <a:cs typeface="+mn-cs"/>
              </a:rPr>
              <a:t>, so dass die Halle bei einem Erdbeben wie in Kobe/Japan (Stärke 8) nicht kollabieren sollte. Bei einem derartigen Ereignis ist die eingelagerte Ausrüstung des Zivilschutzes also noch zugänglich und die Halle kann für die Unterbringung von Obdachlosen eingesetzt werden. Sollte die Halle bei einem Erdbeben von einem Grossanlass genutzt werden, so können zahlreiche Menschenleben geschützt werden. </a:t>
            </a:r>
            <a:endParaRPr lang="de-CH" i="1" noProof="0" dirty="0" smtClean="0">
              <a:solidFill>
                <a:srgbClr val="FF0000"/>
              </a:solidFill>
            </a:endParaRPr>
          </a:p>
          <a:p>
            <a:r>
              <a:rPr lang="de-CH" sz="1200" i="1" kern="1200" noProof="0" dirty="0" smtClean="0">
                <a:solidFill>
                  <a:srgbClr val="FF0000"/>
                </a:solidFill>
                <a:effectLst/>
                <a:latin typeface="+mn-lt"/>
                <a:ea typeface="+mn-ea"/>
                <a:cs typeface="+mn-cs"/>
              </a:rPr>
              <a:t>Der Kanton Basellandschaft verlangt im Moment - im Gegensatz zum Kanton Basel- Stadt - grundsätzlich zwar keine Ertüchtigung von bestehenden Bauten. In unserer Region besteht jedoch ein Erdbebenrisiko. Der Gemeinderat empfiehlt deshalb, unabhängig von der kantonalen Regelung die vorgeschlagenen Vorkehrungen gemäss Stand der Technik zu treffen. </a:t>
            </a:r>
            <a:endParaRPr lang="de-CH" i="1" noProof="0" dirty="0" smtClean="0">
              <a:solidFill>
                <a:srgbClr val="FF0000"/>
              </a:solidFill>
            </a:endParaRPr>
          </a:p>
          <a:p>
            <a:endParaRPr lang="de-CH" noProof="0" dirty="0"/>
          </a:p>
        </p:txBody>
      </p:sp>
      <p:sp>
        <p:nvSpPr>
          <p:cNvPr id="4" name="Foliennummernplatzhalter 3"/>
          <p:cNvSpPr>
            <a:spLocks noGrp="1"/>
          </p:cNvSpPr>
          <p:nvPr>
            <p:ph type="sldNum" sz="quarter" idx="10"/>
          </p:nvPr>
        </p:nvSpPr>
        <p:spPr/>
        <p:txBody>
          <a:bodyPr/>
          <a:lstStyle/>
          <a:p>
            <a:fld id="{4353731F-6B96-284B-AF98-10B93271EDD6}" type="slidenum">
              <a:rPr lang="de-DE" smtClean="0"/>
              <a:pPr/>
              <a:t>9</a:t>
            </a:fld>
            <a:endParaRPr lang="de-DE"/>
          </a:p>
        </p:txBody>
      </p:sp>
    </p:spTree>
    <p:extLst>
      <p:ext uri="{BB962C8B-B14F-4D97-AF65-F5344CB8AC3E}">
        <p14:creationId xmlns:p14="http://schemas.microsoft.com/office/powerpoint/2010/main" xmlns="" val="374718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57200" y="2130425"/>
            <a:ext cx="8229600" cy="1470025"/>
          </a:xfrm>
        </p:spPr>
        <p:txBody>
          <a:bodyPr/>
          <a:lstStyle>
            <a:lvl1pPr algn="l">
              <a:defRPr>
                <a:solidFill>
                  <a:srgbClr val="595959"/>
                </a:solidFill>
                <a:latin typeface="Arial"/>
                <a:cs typeface="Arial"/>
              </a:defRPr>
            </a:lvl1pPr>
          </a:lstStyle>
          <a:p>
            <a:r>
              <a:rPr lang="de-CH" dirty="0" smtClean="0"/>
              <a:t>Mastertitelformat bearbeiten</a:t>
            </a:r>
            <a:endParaRPr lang="de-DE" dirty="0"/>
          </a:p>
        </p:txBody>
      </p:sp>
      <p:sp>
        <p:nvSpPr>
          <p:cNvPr id="3" name="Untertitel 2"/>
          <p:cNvSpPr>
            <a:spLocks noGrp="1"/>
          </p:cNvSpPr>
          <p:nvPr>
            <p:ph type="subTitle" idx="1"/>
          </p:nvPr>
        </p:nvSpPr>
        <p:spPr>
          <a:xfrm>
            <a:off x="457200" y="3886200"/>
            <a:ext cx="8229600" cy="1752600"/>
          </a:xfrm>
        </p:spPr>
        <p:txBody>
          <a:bodyPr/>
          <a:lstStyle>
            <a:lvl1pPr marL="0" indent="0" algn="l">
              <a:buNone/>
              <a:defRPr>
                <a:solidFill>
                  <a:schemeClr val="tx2">
                    <a:lumMod val="60000"/>
                    <a:lumOff val="4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smtClean="0"/>
              <a:t>Master-Untertitelformat bearbeiten</a:t>
            </a:r>
            <a:endParaRPr lang="de-DE" dirty="0"/>
          </a:p>
        </p:txBody>
      </p:sp>
      <p:sp>
        <p:nvSpPr>
          <p:cNvPr id="4" name="Datumsplatzhalter 3"/>
          <p:cNvSpPr>
            <a:spLocks noGrp="1"/>
          </p:cNvSpPr>
          <p:nvPr>
            <p:ph type="dt" sz="half" idx="10"/>
          </p:nvPr>
        </p:nvSpPr>
        <p:spPr/>
        <p:txBody>
          <a:bodyPr/>
          <a:lstStyle/>
          <a:p>
            <a:fld id="{17633CFF-97DB-1540-AF8E-3797E40E8138}" type="datetimeFigureOut">
              <a:rPr lang="de-DE" smtClean="0"/>
              <a:pPr/>
              <a:t>20.05.2014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DDC3C69-8DB4-8945-922A-21FEE889C517}" type="slidenum">
              <a:rPr lang="de-DE" smtClean="0"/>
              <a:pPr/>
              <a:t>‹Nr.›</a:t>
            </a:fld>
            <a:endParaRPr lang="de-DE"/>
          </a:p>
        </p:txBody>
      </p:sp>
    </p:spTree>
    <p:extLst>
      <p:ext uri="{BB962C8B-B14F-4D97-AF65-F5344CB8AC3E}">
        <p14:creationId xmlns:p14="http://schemas.microsoft.com/office/powerpoint/2010/main" xmlns="" val="40470773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631304"/>
            <a:ext cx="8229600" cy="490188"/>
          </a:xfrm>
          <a:ln>
            <a:noFill/>
          </a:ln>
        </p:spPr>
        <p:txBody>
          <a:bodyPr>
            <a:noAutofit/>
          </a:bodyPr>
          <a:lstStyle>
            <a:lvl1pPr>
              <a:defRPr sz="3200">
                <a:solidFill>
                  <a:schemeClr val="bg1">
                    <a:lumMod val="50000"/>
                  </a:schemeClr>
                </a:solidFill>
                <a:latin typeface="Arial"/>
                <a:cs typeface="Arial"/>
              </a:defRPr>
            </a:lvl1pPr>
          </a:lstStyle>
          <a:p>
            <a:r>
              <a:rPr lang="de-CH" dirty="0" smtClean="0"/>
              <a:t>Mastertitelformat bearbeiten</a:t>
            </a:r>
            <a:endParaRPr lang="de-DE" dirty="0"/>
          </a:p>
        </p:txBody>
      </p:sp>
      <p:sp>
        <p:nvSpPr>
          <p:cNvPr id="3" name="Inhaltsplatzhalter 2"/>
          <p:cNvSpPr>
            <a:spLocks noGrp="1"/>
          </p:cNvSpPr>
          <p:nvPr>
            <p:ph sz="half" idx="1"/>
          </p:nvPr>
        </p:nvSpPr>
        <p:spPr>
          <a:xfrm>
            <a:off x="457200" y="1804786"/>
            <a:ext cx="4038600" cy="4321377"/>
          </a:xfrm>
        </p:spPr>
        <p:txBody>
          <a:bodyPr>
            <a:normAutofit/>
          </a:bodyPr>
          <a:lstStyle>
            <a:lvl1pPr marL="342900" indent="-342900">
              <a:buFont typeface="Arial"/>
              <a:buChar char="•"/>
              <a:defRPr sz="2000">
                <a:solidFill>
                  <a:srgbClr val="595959"/>
                </a:solidFill>
                <a:latin typeface="Arial"/>
                <a:cs typeface="Arial"/>
              </a:defRPr>
            </a:lvl1pPr>
            <a:lvl2pPr marL="742950" indent="-285750">
              <a:buFont typeface="Arial"/>
              <a:buChar char="•"/>
              <a:defRPr sz="1800">
                <a:solidFill>
                  <a:srgbClr val="595959"/>
                </a:solidFill>
                <a:latin typeface="Arial"/>
                <a:cs typeface="Arial"/>
              </a:defRPr>
            </a:lvl2pPr>
            <a:lvl3pPr marL="1200150" indent="-285750">
              <a:buFont typeface="Arial"/>
              <a:buChar char="•"/>
              <a:defRPr sz="1600">
                <a:solidFill>
                  <a:srgbClr val="595959"/>
                </a:solidFill>
                <a:latin typeface="Arial"/>
                <a:cs typeface="Arial"/>
              </a:defRPr>
            </a:lvl3pPr>
            <a:lvl4pPr marL="1657350" indent="-285750">
              <a:buFont typeface="Arial"/>
              <a:buChar char="•"/>
              <a:defRPr sz="1400">
                <a:solidFill>
                  <a:srgbClr val="595959"/>
                </a:solidFill>
                <a:latin typeface="Arial"/>
                <a:cs typeface="Arial"/>
              </a:defRPr>
            </a:lvl4pPr>
            <a:lvl5pPr marL="2114550" indent="-285750">
              <a:buFont typeface="Arial"/>
              <a:buChar char="•"/>
              <a:defRPr sz="1400">
                <a:solidFill>
                  <a:srgbClr val="595959"/>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804786"/>
            <a:ext cx="4038600" cy="4321377"/>
          </a:xfrm>
        </p:spPr>
        <p:txBody>
          <a:bodyPr>
            <a:normAutofit/>
          </a:bodyPr>
          <a:lstStyle>
            <a:lvl1pPr marL="342900" indent="-342900">
              <a:buFont typeface="Arial"/>
              <a:buChar char="•"/>
              <a:defRPr sz="2000">
                <a:solidFill>
                  <a:schemeClr val="tx1">
                    <a:lumMod val="65000"/>
                    <a:lumOff val="35000"/>
                  </a:schemeClr>
                </a:solidFill>
                <a:latin typeface="Arial"/>
                <a:cs typeface="Arial"/>
              </a:defRPr>
            </a:lvl1pPr>
            <a:lvl2pPr marL="742950" indent="-285750">
              <a:buFont typeface="Arial"/>
              <a:buChar char="•"/>
              <a:defRPr sz="1800">
                <a:solidFill>
                  <a:schemeClr val="tx1">
                    <a:lumMod val="65000"/>
                    <a:lumOff val="35000"/>
                  </a:schemeClr>
                </a:solidFill>
                <a:latin typeface="Arial"/>
                <a:cs typeface="Arial"/>
              </a:defRPr>
            </a:lvl2pPr>
            <a:lvl3pPr marL="1200150" indent="-285750">
              <a:buFont typeface="Arial"/>
              <a:buChar char="•"/>
              <a:defRPr sz="1600">
                <a:solidFill>
                  <a:schemeClr val="tx1">
                    <a:lumMod val="65000"/>
                    <a:lumOff val="35000"/>
                  </a:schemeClr>
                </a:solidFill>
                <a:latin typeface="Arial"/>
                <a:cs typeface="Arial"/>
              </a:defRPr>
            </a:lvl3pPr>
            <a:lvl4pPr marL="1657350" indent="-285750">
              <a:buFont typeface="Arial"/>
              <a:buChar char="•"/>
              <a:defRPr sz="1400">
                <a:solidFill>
                  <a:schemeClr val="tx1">
                    <a:lumMod val="65000"/>
                    <a:lumOff val="35000"/>
                  </a:schemeClr>
                </a:solidFill>
                <a:latin typeface="Arial"/>
                <a:cs typeface="Arial"/>
              </a:defRPr>
            </a:lvl4pPr>
            <a:lvl5pPr marL="2114550" indent="-285750">
              <a:buFont typeface="Arial"/>
              <a:buChar char="•"/>
              <a:defRPr sz="1400">
                <a:solidFill>
                  <a:schemeClr val="tx1">
                    <a:lumMod val="65000"/>
                    <a:lumOff val="35000"/>
                  </a:schemeClr>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Datumsplatzhalter 4"/>
          <p:cNvSpPr>
            <a:spLocks noGrp="1"/>
          </p:cNvSpPr>
          <p:nvPr>
            <p:ph type="dt" sz="half" idx="10"/>
          </p:nvPr>
        </p:nvSpPr>
        <p:spPr/>
        <p:txBody>
          <a:bodyPr/>
          <a:lstStyle/>
          <a:p>
            <a:fld id="{17633CFF-97DB-1540-AF8E-3797E40E8138}" type="datetimeFigureOut">
              <a:rPr lang="de-DE" smtClean="0"/>
              <a:pPr/>
              <a:t>20.05.2014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DDC3C69-8DB4-8945-922A-21FEE889C517}" type="slidenum">
              <a:rPr lang="de-DE" smtClean="0"/>
              <a:pPr/>
              <a:t>‹Nr.›</a:t>
            </a:fld>
            <a:endParaRPr lang="de-DE"/>
          </a:p>
        </p:txBody>
      </p:sp>
    </p:spTree>
    <p:extLst>
      <p:ext uri="{BB962C8B-B14F-4D97-AF65-F5344CB8AC3E}">
        <p14:creationId xmlns:p14="http://schemas.microsoft.com/office/powerpoint/2010/main" xmlns="" val="4759613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61012"/>
            <a:ext cx="8229600" cy="756626"/>
          </a:xfrm>
          <a:prstGeom prst="rect">
            <a:avLst/>
          </a:prstGeom>
        </p:spPr>
        <p:txBody>
          <a:bodyPr vert="horz" lIns="91440" tIns="45720" rIns="91440" bIns="45720" rtlCol="0" anchor="ctr">
            <a:normAutofit/>
          </a:bodyPr>
          <a:lstStyle/>
          <a:p>
            <a:r>
              <a:rPr lang="de-CH" dirty="0" smtClean="0"/>
              <a:t>Mastertitelformat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17633CFF-97DB-1540-AF8E-3797E40E8138}" type="datetimeFigureOut">
              <a:rPr lang="de-DE" smtClean="0"/>
              <a:pPr/>
              <a:t>20.05.2014</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50">
                <a:solidFill>
                  <a:schemeClr val="tx1">
                    <a:tint val="75000"/>
                  </a:schemeClr>
                </a:solidFill>
                <a:latin typeface="Arial"/>
                <a:cs typeface="Arial"/>
              </a:defRPr>
            </a:lvl1pPr>
          </a:lstStyle>
          <a:p>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EDDC3C69-8DB4-8945-922A-21FEE889C517}" type="slidenum">
              <a:rPr lang="de-DE" smtClean="0"/>
              <a:pPr/>
              <a:t>‹Nr.›</a:t>
            </a:fld>
            <a:endParaRPr lang="de-DE"/>
          </a:p>
        </p:txBody>
      </p:sp>
      <p:pic>
        <p:nvPicPr>
          <p:cNvPr id="8" name="Picture 2" descr="S:\Logos\Aescher Logo (Vorlage) normal.tif"/>
          <p:cNvPicPr>
            <a:picLocks noChangeAspect="1" noChangeArrowheads="1"/>
          </p:cNvPicPr>
          <p:nvPr userDrawn="1"/>
        </p:nvPicPr>
        <p:blipFill>
          <a:blip r:embed="rId4" cstate="print"/>
          <a:srcRect/>
          <a:stretch>
            <a:fillRect/>
          </a:stretch>
        </p:blipFill>
        <p:spPr bwMode="auto">
          <a:xfrm>
            <a:off x="7205980" y="411936"/>
            <a:ext cx="1801813" cy="447675"/>
          </a:xfrm>
          <a:prstGeom prst="rect">
            <a:avLst/>
          </a:prstGeom>
          <a:noFill/>
        </p:spPr>
      </p:pic>
    </p:spTree>
    <p:extLst>
      <p:ext uri="{BB962C8B-B14F-4D97-AF65-F5344CB8AC3E}">
        <p14:creationId xmlns:p14="http://schemas.microsoft.com/office/powerpoint/2010/main" xmlns="" val="4101876864"/>
      </p:ext>
    </p:extLst>
  </p:cSld>
  <p:clrMap bg1="lt1" tx1="dk1" bg2="lt2" tx2="dk2" accent1="accent1" accent2="accent2" accent3="accent3" accent4="accent4" accent5="accent5" accent6="accent6" hlink="hlink" folHlink="folHlink"/>
  <p:sldLayoutIdLst>
    <p:sldLayoutId id="2147483649" r:id="rId1"/>
    <p:sldLayoutId id="2147483652" r:id="rId2"/>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lumMod val="65000"/>
              <a:lumOff val="35000"/>
            </a:schemeClr>
          </a:solidFill>
          <a:latin typeface="Arial"/>
          <a:ea typeface="+mj-ea"/>
          <a:cs typeface="Arial"/>
        </a:defRPr>
      </a:lvl1pPr>
    </p:titleStyle>
    <p:bodyStyle>
      <a:lvl1pPr marL="457200" indent="-457200" algn="l" defTabSz="457200" rtl="0" eaLnBrk="1" latinLnBrk="0" hangingPunct="1">
        <a:spcBef>
          <a:spcPts val="1176"/>
        </a:spcBef>
        <a:buFont typeface="Arial"/>
        <a:buChar char="•"/>
        <a:defRPr sz="2400" kern="1200">
          <a:solidFill>
            <a:srgbClr val="595959"/>
          </a:solidFill>
          <a:latin typeface="Arial"/>
          <a:ea typeface="+mn-ea"/>
          <a:cs typeface="Arial"/>
        </a:defRPr>
      </a:lvl1pPr>
      <a:lvl2pPr marL="914400" indent="-457200" algn="l" defTabSz="457200" rtl="0" eaLnBrk="1" latinLnBrk="0" hangingPunct="1">
        <a:spcBef>
          <a:spcPct val="20000"/>
        </a:spcBef>
        <a:buFont typeface="Arial"/>
        <a:buChar char="•"/>
        <a:defRPr sz="2000" kern="1200">
          <a:solidFill>
            <a:srgbClr val="595959"/>
          </a:solidFill>
          <a:latin typeface="Arial"/>
          <a:ea typeface="+mn-ea"/>
          <a:cs typeface="Arial"/>
        </a:defRPr>
      </a:lvl2pPr>
      <a:lvl3pPr marL="1257300" indent="-342900" algn="l" defTabSz="457200" rtl="0" eaLnBrk="1" latinLnBrk="0" hangingPunct="1">
        <a:spcBef>
          <a:spcPct val="20000"/>
        </a:spcBef>
        <a:buFont typeface="Arial"/>
        <a:buChar char="•"/>
        <a:defRPr sz="1800" kern="1200">
          <a:solidFill>
            <a:srgbClr val="595959"/>
          </a:solidFill>
          <a:latin typeface="Arial"/>
          <a:ea typeface="+mn-ea"/>
          <a:cs typeface="Arial"/>
        </a:defRPr>
      </a:lvl3pPr>
      <a:lvl4pPr marL="1714500" indent="-342900" algn="l" defTabSz="457200" rtl="0" eaLnBrk="1" latinLnBrk="0" hangingPunct="1">
        <a:spcBef>
          <a:spcPct val="20000"/>
        </a:spcBef>
        <a:buFont typeface="Arial"/>
        <a:buChar char="•"/>
        <a:defRPr sz="1600" kern="1200">
          <a:solidFill>
            <a:srgbClr val="595959"/>
          </a:solidFill>
          <a:latin typeface="Arial"/>
          <a:ea typeface="+mn-ea"/>
          <a:cs typeface="Arial"/>
        </a:defRPr>
      </a:lvl4pPr>
      <a:lvl5pPr marL="2171700" indent="-342900" algn="l" defTabSz="457200" rtl="0" eaLnBrk="1" latinLnBrk="0" hangingPunct="1">
        <a:spcBef>
          <a:spcPct val="20000"/>
        </a:spcBef>
        <a:buFont typeface="Arial"/>
        <a:buChar char="•"/>
        <a:defRPr sz="16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Mehrzweckhalle Löhrenacker</a:t>
            </a:r>
            <a:endParaRPr lang="de-DE" dirty="0"/>
          </a:p>
        </p:txBody>
      </p:sp>
      <p:sp>
        <p:nvSpPr>
          <p:cNvPr id="3" name="Untertitel 2"/>
          <p:cNvSpPr>
            <a:spLocks noGrp="1"/>
          </p:cNvSpPr>
          <p:nvPr>
            <p:ph type="subTitle" idx="1"/>
          </p:nvPr>
        </p:nvSpPr>
        <p:spPr>
          <a:xfrm>
            <a:off x="457200" y="3504765"/>
            <a:ext cx="8229600" cy="2878029"/>
          </a:xfrm>
        </p:spPr>
        <p:txBody>
          <a:bodyPr>
            <a:normAutofit lnSpcReduction="10000"/>
          </a:bodyPr>
          <a:lstStyle/>
          <a:p>
            <a:r>
              <a:rPr lang="de-DE" sz="1800" dirty="0" smtClean="0"/>
              <a:t>Präsentation für die Gemeindeversammlung vom 17. Juni 2014</a:t>
            </a:r>
            <a:br>
              <a:rPr lang="de-DE" sz="1800" dirty="0" smtClean="0"/>
            </a:br>
            <a:r>
              <a:rPr lang="de-DE" sz="1800" dirty="0" smtClean="0"/>
              <a:t>(Traktandum ....)</a:t>
            </a:r>
            <a:endParaRPr lang="de-DE" sz="1400" dirty="0" smtClean="0"/>
          </a:p>
          <a:p>
            <a:endParaRPr lang="de-DE" sz="1400" dirty="0" smtClean="0"/>
          </a:p>
          <a:p>
            <a:r>
              <a:rPr lang="de-DE" sz="1800" b="1" dirty="0" smtClean="0"/>
              <a:t>Eveline Sprecher</a:t>
            </a:r>
          </a:p>
          <a:p>
            <a:endParaRPr lang="de-DE" sz="1100" dirty="0" smtClean="0"/>
          </a:p>
          <a:p>
            <a:r>
              <a:rPr lang="de-DE" sz="1100" dirty="0"/>
              <a:t>e</a:t>
            </a:r>
            <a:r>
              <a:rPr lang="de-DE" sz="1100" dirty="0" smtClean="0"/>
              <a:t>veline.sprecher@aesch.bl.ch</a:t>
            </a:r>
          </a:p>
          <a:p>
            <a:r>
              <a:rPr lang="de-DE" sz="1100" dirty="0" smtClean="0"/>
              <a:t>T. </a:t>
            </a:r>
            <a:r>
              <a:rPr lang="de-DE" sz="1100" dirty="0"/>
              <a:t>+41 61 756 77 77</a:t>
            </a:r>
            <a:endParaRPr lang="de-DE" sz="1100" dirty="0" smtClean="0"/>
          </a:p>
          <a:p>
            <a:endParaRPr lang="de-DE" sz="1100" dirty="0" smtClean="0"/>
          </a:p>
          <a:p>
            <a:r>
              <a:rPr lang="de-DE" sz="1100" dirty="0" smtClean="0"/>
              <a:t>Stand 20. Mai 2014</a:t>
            </a:r>
          </a:p>
        </p:txBody>
      </p:sp>
      <p:sp>
        <p:nvSpPr>
          <p:cNvPr id="5" name="Textfeld 4"/>
          <p:cNvSpPr txBox="1"/>
          <p:nvPr/>
        </p:nvSpPr>
        <p:spPr>
          <a:xfrm>
            <a:off x="5176352" y="4142349"/>
            <a:ext cx="3791577" cy="2462213"/>
          </a:xfrm>
          <a:prstGeom prst="rect">
            <a:avLst/>
          </a:prstGeom>
          <a:solidFill>
            <a:schemeClr val="accent1">
              <a:lumMod val="75000"/>
            </a:schemeClr>
          </a:solidFill>
        </p:spPr>
        <p:txBody>
          <a:bodyPr wrap="square" rtlCol="0">
            <a:spAutoFit/>
          </a:bodyPr>
          <a:lstStyle/>
          <a:p>
            <a:pPr algn="r"/>
            <a:r>
              <a:rPr lang="de-DE" sz="1600" i="1" u="sng" dirty="0" smtClean="0">
                <a:solidFill>
                  <a:schemeClr val="bg1"/>
                </a:solidFill>
                <a:latin typeface="Arial"/>
                <a:cs typeface="Arial"/>
              </a:rPr>
              <a:t>Timing:</a:t>
            </a:r>
          </a:p>
          <a:p>
            <a:pPr algn="r"/>
            <a:endParaRPr lang="de-DE" sz="1600" i="1" dirty="0" smtClean="0">
              <a:solidFill>
                <a:schemeClr val="bg1"/>
              </a:solidFill>
              <a:latin typeface="Arial"/>
              <a:cs typeface="Arial"/>
            </a:endParaRPr>
          </a:p>
          <a:p>
            <a:pPr algn="r"/>
            <a:r>
              <a:rPr lang="de-DE" sz="1400" i="1" dirty="0" smtClean="0">
                <a:solidFill>
                  <a:schemeClr val="bg1"/>
                </a:solidFill>
                <a:latin typeface="Arial"/>
                <a:cs typeface="Arial"/>
              </a:rPr>
              <a:t>2 Min. Einführung (MH)</a:t>
            </a:r>
          </a:p>
          <a:p>
            <a:pPr algn="r"/>
            <a:endParaRPr lang="de-DE" b="1" i="1" dirty="0" smtClean="0">
              <a:solidFill>
                <a:schemeClr val="bg1"/>
              </a:solidFill>
              <a:latin typeface="Arial"/>
              <a:cs typeface="Arial"/>
            </a:endParaRPr>
          </a:p>
          <a:p>
            <a:pPr algn="r"/>
            <a:r>
              <a:rPr lang="de-DE" b="1" i="1" dirty="0" smtClean="0">
                <a:solidFill>
                  <a:schemeClr val="bg1"/>
                </a:solidFill>
                <a:latin typeface="Arial"/>
                <a:cs typeface="Arial"/>
              </a:rPr>
              <a:t>12 - 15 Min. Präsentation (ES)</a:t>
            </a:r>
          </a:p>
          <a:p>
            <a:pPr algn="r"/>
            <a:endParaRPr lang="de-DE" sz="1400" i="1" dirty="0" smtClean="0">
              <a:solidFill>
                <a:schemeClr val="bg1"/>
              </a:solidFill>
              <a:latin typeface="Arial"/>
              <a:cs typeface="Arial"/>
            </a:endParaRPr>
          </a:p>
          <a:p>
            <a:pPr algn="r"/>
            <a:r>
              <a:rPr lang="de-DE" sz="1400" i="1" dirty="0">
                <a:solidFill>
                  <a:schemeClr val="bg1"/>
                </a:solidFill>
                <a:latin typeface="Arial"/>
                <a:cs typeface="Arial"/>
              </a:rPr>
              <a:t>5</a:t>
            </a:r>
            <a:r>
              <a:rPr lang="de-DE" sz="1400" i="1" dirty="0" smtClean="0">
                <a:solidFill>
                  <a:schemeClr val="bg1"/>
                </a:solidFill>
                <a:latin typeface="Arial"/>
                <a:cs typeface="Arial"/>
              </a:rPr>
              <a:t> Min. GK Sprecher (Sprecher)</a:t>
            </a:r>
          </a:p>
          <a:p>
            <a:pPr algn="r"/>
            <a:endParaRPr lang="de-DE" sz="1400" i="1" dirty="0" smtClean="0">
              <a:solidFill>
                <a:schemeClr val="bg1"/>
              </a:solidFill>
              <a:latin typeface="Arial"/>
              <a:cs typeface="Arial"/>
            </a:endParaRPr>
          </a:p>
          <a:p>
            <a:pPr algn="r"/>
            <a:r>
              <a:rPr lang="de-DE" sz="1400" i="1" dirty="0" smtClean="0">
                <a:solidFill>
                  <a:schemeClr val="bg1"/>
                </a:solidFill>
                <a:latin typeface="Arial"/>
                <a:cs typeface="Arial"/>
              </a:rPr>
              <a:t>bis 30 Min. Fraktionen, Einzelredner</a:t>
            </a:r>
          </a:p>
          <a:p>
            <a:pPr algn="r"/>
            <a:endParaRPr lang="de-DE" sz="1600" i="1" dirty="0" smtClean="0">
              <a:solidFill>
                <a:schemeClr val="bg1"/>
              </a:solidFill>
              <a:latin typeface="Arial"/>
              <a:cs typeface="Arial"/>
            </a:endParaRPr>
          </a:p>
        </p:txBody>
      </p:sp>
    </p:spTree>
    <p:extLst>
      <p:ext uri="{BB962C8B-B14F-4D97-AF65-F5344CB8AC3E}">
        <p14:creationId xmlns:p14="http://schemas.microsoft.com/office/powerpoint/2010/main" xmlns="" val="19928330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Schluss +</a:t>
            </a:r>
            <a:br>
              <a:rPr lang="de-DE" dirty="0" smtClean="0"/>
            </a:br>
            <a:r>
              <a:rPr lang="de-DE" dirty="0" smtClean="0"/>
              <a:t>Antrag</a:t>
            </a:r>
            <a:endParaRPr lang="de-DE" dirty="0"/>
          </a:p>
        </p:txBody>
      </p:sp>
      <p:sp>
        <p:nvSpPr>
          <p:cNvPr id="3" name="Inhaltsplatzhalter 2"/>
          <p:cNvSpPr>
            <a:spLocks noGrp="1"/>
          </p:cNvSpPr>
          <p:nvPr>
            <p:ph sz="half" idx="1"/>
          </p:nvPr>
        </p:nvSpPr>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pPr marL="0" indent="0">
              <a:buNone/>
            </a:pPr>
            <a:endParaRPr lang="de-DE" dirty="0" smtClean="0"/>
          </a:p>
        </p:txBody>
      </p:sp>
      <p:pic>
        <p:nvPicPr>
          <p:cNvPr id="7" name="Bild 6" descr="MZH-Aesch-VZ-Eingang 14042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4571" y="1804785"/>
            <a:ext cx="6048119" cy="4618113"/>
          </a:xfrm>
          <a:prstGeom prst="rect">
            <a:avLst/>
          </a:prstGeom>
        </p:spPr>
      </p:pic>
    </p:spTree>
    <p:extLst>
      <p:ext uri="{BB962C8B-B14F-4D97-AF65-F5344CB8AC3E}">
        <p14:creationId xmlns:p14="http://schemas.microsoft.com/office/powerpoint/2010/main" xmlns="" val="3379724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31304"/>
            <a:ext cx="8229600" cy="1061936"/>
          </a:xfrm>
        </p:spPr>
        <p:txBody>
          <a:bodyPr/>
          <a:lstStyle/>
          <a:p>
            <a:r>
              <a:rPr lang="de-DE" dirty="0" smtClean="0"/>
              <a:t>Sanierung</a:t>
            </a:r>
            <a:br>
              <a:rPr lang="de-DE" dirty="0" smtClean="0"/>
            </a:br>
            <a:r>
              <a:rPr lang="de-DE" dirty="0" smtClean="0"/>
              <a:t>Mehrzweckhalle Löhrenacker</a:t>
            </a:r>
            <a:endParaRPr lang="de-DE" dirty="0"/>
          </a:p>
        </p:txBody>
      </p:sp>
      <p:pic>
        <p:nvPicPr>
          <p:cNvPr id="5" name="Bild 4" descr="MZH-Aesch-VZ-Eingang 14042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4571" y="1804785"/>
            <a:ext cx="6048119" cy="4618113"/>
          </a:xfrm>
          <a:prstGeom prst="rect">
            <a:avLst/>
          </a:prstGeom>
        </p:spPr>
      </p:pic>
    </p:spTree>
    <p:extLst>
      <p:ext uri="{BB962C8B-B14F-4D97-AF65-F5344CB8AC3E}">
        <p14:creationId xmlns:p14="http://schemas.microsoft.com/office/powerpoint/2010/main" xmlns="" val="423456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Auslöser</a:t>
            </a:r>
            <a:endParaRPr lang="de-DE" dirty="0"/>
          </a:p>
        </p:txBody>
      </p:sp>
      <p:sp>
        <p:nvSpPr>
          <p:cNvPr id="3" name="Inhaltsplatzhalter 2"/>
          <p:cNvSpPr>
            <a:spLocks noGrp="1"/>
          </p:cNvSpPr>
          <p:nvPr>
            <p:ph sz="half" idx="1"/>
          </p:nvPr>
        </p:nvSpPr>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pPr marL="0" indent="0">
              <a:buNone/>
            </a:pPr>
            <a:endParaRPr lang="de-DE" dirty="0" smtClean="0"/>
          </a:p>
          <a:p>
            <a:pPr marL="0" indent="0">
              <a:buNone/>
            </a:pPr>
            <a:endParaRPr lang="de-DE" dirty="0" smtClean="0"/>
          </a:p>
        </p:txBody>
      </p:sp>
      <p:sp>
        <p:nvSpPr>
          <p:cNvPr id="9" name="Inhaltsplatzhalter 3"/>
          <p:cNvSpPr>
            <a:spLocks noGrp="1"/>
          </p:cNvSpPr>
          <p:nvPr>
            <p:ph sz="half" idx="2"/>
          </p:nvPr>
        </p:nvSpPr>
        <p:spPr>
          <a:xfrm>
            <a:off x="457200" y="1804786"/>
            <a:ext cx="8449695" cy="4734693"/>
          </a:xfrm>
        </p:spPr>
        <p:txBody>
          <a:bodyPr>
            <a:normAutofit/>
          </a:bodyPr>
          <a:lstStyle/>
          <a:p>
            <a:r>
              <a:rPr lang="de-DE" dirty="0"/>
              <a:t>Hallenboden</a:t>
            </a:r>
          </a:p>
          <a:p>
            <a:pPr lvl="1"/>
            <a:r>
              <a:rPr lang="de-DE" dirty="0">
                <a:solidFill>
                  <a:srgbClr val="376092"/>
                </a:solidFill>
              </a:rPr>
              <a:t>Abnutzung und defekte </a:t>
            </a:r>
            <a:r>
              <a:rPr lang="de-DE" dirty="0" smtClean="0">
                <a:solidFill>
                  <a:srgbClr val="376092"/>
                </a:solidFill>
              </a:rPr>
              <a:t>Stellen</a:t>
            </a:r>
            <a:endParaRPr lang="de-DE" dirty="0" smtClean="0"/>
          </a:p>
          <a:p>
            <a:r>
              <a:rPr lang="de-DE" dirty="0" smtClean="0"/>
              <a:t>Energiekosten</a:t>
            </a:r>
          </a:p>
          <a:p>
            <a:pPr lvl="1"/>
            <a:r>
              <a:rPr lang="de-DE" dirty="0" smtClean="0">
                <a:solidFill>
                  <a:srgbClr val="376092"/>
                </a:solidFill>
              </a:rPr>
              <a:t>Gas für Heizung und Warmwasser</a:t>
            </a:r>
          </a:p>
          <a:p>
            <a:pPr marL="400050"/>
            <a:r>
              <a:rPr lang="de-DE" dirty="0" smtClean="0"/>
              <a:t>Staubbelastung und Reinigungsaufwand</a:t>
            </a:r>
          </a:p>
          <a:p>
            <a:pPr lvl="1"/>
            <a:r>
              <a:rPr lang="de-DE" dirty="0" smtClean="0">
                <a:solidFill>
                  <a:srgbClr val="376092"/>
                </a:solidFill>
              </a:rPr>
              <a:t>Ausbröseln der Dämmung hinter der Wand- und Deckenverkleidung</a:t>
            </a:r>
          </a:p>
          <a:p>
            <a:pPr marL="400050"/>
            <a:r>
              <a:rPr lang="de-DE" dirty="0" smtClean="0"/>
              <a:t>Unbefriedigende Situation bei der Eingangssituation</a:t>
            </a:r>
          </a:p>
          <a:p>
            <a:pPr lvl="1"/>
            <a:r>
              <a:rPr lang="de-DE" dirty="0">
                <a:solidFill>
                  <a:srgbClr val="376092"/>
                </a:solidFill>
              </a:rPr>
              <a:t>f</a:t>
            </a:r>
            <a:r>
              <a:rPr lang="de-DE" dirty="0" smtClean="0">
                <a:solidFill>
                  <a:srgbClr val="376092"/>
                </a:solidFill>
              </a:rPr>
              <a:t>ehlendes Vordach + schlechte Wegführung</a:t>
            </a:r>
          </a:p>
          <a:p>
            <a:r>
              <a:rPr lang="de-DE" dirty="0" smtClean="0"/>
              <a:t>Wunsch der Benutzer nach verbesserter Infrastruktur in der Gastronomie</a:t>
            </a:r>
          </a:p>
          <a:p>
            <a:pPr lvl="1"/>
            <a:r>
              <a:rPr lang="de-DE" dirty="0" smtClean="0">
                <a:solidFill>
                  <a:srgbClr val="376092"/>
                </a:solidFill>
              </a:rPr>
              <a:t>Gastraum, Küche, Lager</a:t>
            </a:r>
          </a:p>
          <a:p>
            <a:pPr marL="0" indent="0">
              <a:buNone/>
            </a:pPr>
            <a:endParaRPr lang="de-DE" dirty="0" smtClean="0"/>
          </a:p>
        </p:txBody>
      </p:sp>
    </p:spTree>
    <p:extLst>
      <p:ext uri="{BB962C8B-B14F-4D97-AF65-F5344CB8AC3E}">
        <p14:creationId xmlns:p14="http://schemas.microsoft.com/office/powerpoint/2010/main" xmlns="" val="6148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Teilprojekte +</a:t>
            </a:r>
            <a:br>
              <a:rPr lang="de-DE" dirty="0" smtClean="0"/>
            </a:br>
            <a:r>
              <a:rPr lang="de-DE" dirty="0" smtClean="0"/>
              <a:t>Investitionskosten</a:t>
            </a:r>
            <a:endParaRPr lang="de-DE" dirty="0"/>
          </a:p>
        </p:txBody>
      </p:sp>
      <p:graphicFrame>
        <p:nvGraphicFramePr>
          <p:cNvPr id="10" name="Inhaltsplatzhalter 9"/>
          <p:cNvGraphicFramePr>
            <a:graphicFrameLocks noGrp="1"/>
          </p:cNvGraphicFramePr>
          <p:nvPr>
            <p:ph sz="half" idx="1"/>
            <p:extLst>
              <p:ext uri="{D42A27DB-BD31-4B8C-83A1-F6EECF244321}">
                <p14:modId xmlns:p14="http://schemas.microsoft.com/office/powerpoint/2010/main" xmlns="" val="3499085697"/>
              </p:ext>
            </p:extLst>
          </p:nvPr>
        </p:nvGraphicFramePr>
        <p:xfrm>
          <a:off x="457198" y="1804988"/>
          <a:ext cx="8229601" cy="4251960"/>
        </p:xfrm>
        <a:graphic>
          <a:graphicData uri="http://schemas.openxmlformats.org/drawingml/2006/table">
            <a:tbl>
              <a:tblPr firstRow="1" bandRow="1">
                <a:tableStyleId>{5C22544A-7EE6-4342-B048-85BDC9FD1C3A}</a:tableStyleId>
              </a:tblPr>
              <a:tblGrid>
                <a:gridCol w="5514007"/>
                <a:gridCol w="2715594"/>
              </a:tblGrid>
              <a:tr h="370840">
                <a:tc>
                  <a:txBody>
                    <a:bodyPr/>
                    <a:lstStyle/>
                    <a:p>
                      <a:endParaRPr lang="de-DE" dirty="0">
                        <a:latin typeface="Arial"/>
                        <a:cs typeface="Arial"/>
                      </a:endParaRPr>
                    </a:p>
                  </a:txBody>
                  <a:tcPr>
                    <a:noFill/>
                  </a:tcPr>
                </a:tc>
                <a:tc>
                  <a:txBody>
                    <a:bodyPr/>
                    <a:lstStyle/>
                    <a:p>
                      <a:pPr algn="r"/>
                      <a:r>
                        <a:rPr lang="de-DE" dirty="0" smtClean="0">
                          <a:latin typeface="Arial"/>
                          <a:cs typeface="Arial"/>
                        </a:rPr>
                        <a:t>Antrag Investitionskosten</a:t>
                      </a:r>
                      <a:r>
                        <a:rPr lang="de-DE" baseline="0" dirty="0" smtClean="0">
                          <a:latin typeface="Arial"/>
                          <a:cs typeface="Arial"/>
                        </a:rPr>
                        <a:t> </a:t>
                      </a:r>
                    </a:p>
                    <a:p>
                      <a:pPr algn="r"/>
                      <a:r>
                        <a:rPr lang="de-DE" dirty="0" smtClean="0">
                          <a:latin typeface="Arial"/>
                          <a:cs typeface="Arial"/>
                        </a:rPr>
                        <a:t>CHF</a:t>
                      </a:r>
                      <a:endParaRPr lang="de-DE" dirty="0">
                        <a:latin typeface="Arial"/>
                        <a:cs typeface="Arial"/>
                      </a:endParaRPr>
                    </a:p>
                  </a:txBody>
                  <a:tcPr/>
                </a:tc>
              </a:tr>
              <a:tr h="370840">
                <a:tc>
                  <a:txBody>
                    <a:bodyPr/>
                    <a:lstStyle/>
                    <a:p>
                      <a:pPr marL="0" indent="0">
                        <a:buFont typeface="Wingdings" charset="2"/>
                        <a:buNone/>
                      </a:pPr>
                      <a:r>
                        <a:rPr lang="de-DE" dirty="0" smtClean="0">
                          <a:latin typeface="Arial"/>
                          <a:cs typeface="Arial"/>
                        </a:rPr>
                        <a:t>1. Hallenboden</a:t>
                      </a:r>
                    </a:p>
                  </a:txBody>
                  <a:tcPr/>
                </a:tc>
                <a:tc>
                  <a:txBody>
                    <a:bodyPr/>
                    <a:lstStyle/>
                    <a:p>
                      <a:pPr algn="r"/>
                      <a:r>
                        <a:rPr lang="de-DE" dirty="0" smtClean="0">
                          <a:solidFill>
                            <a:schemeClr val="tx1">
                              <a:lumMod val="75000"/>
                              <a:lumOff val="25000"/>
                            </a:schemeClr>
                          </a:solidFill>
                          <a:latin typeface="Arial"/>
                          <a:cs typeface="Arial"/>
                        </a:rPr>
                        <a:t>460‘000</a:t>
                      </a:r>
                      <a:endParaRPr lang="de-DE" dirty="0">
                        <a:solidFill>
                          <a:schemeClr val="tx1">
                            <a:lumMod val="75000"/>
                            <a:lumOff val="25000"/>
                          </a:schemeClr>
                        </a:solidFill>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de-DE" dirty="0" smtClean="0">
                          <a:latin typeface="Arial"/>
                          <a:cs typeface="Arial"/>
                        </a:rPr>
                        <a:t>2. Innenwände Halle</a:t>
                      </a:r>
                    </a:p>
                  </a:txBody>
                  <a:tcPr/>
                </a:tc>
                <a:tc>
                  <a:txBody>
                    <a:bodyPr/>
                    <a:lstStyle/>
                    <a:p>
                      <a:pPr algn="r"/>
                      <a:r>
                        <a:rPr lang="de-DE" dirty="0" smtClean="0">
                          <a:solidFill>
                            <a:schemeClr val="tx1">
                              <a:lumMod val="75000"/>
                              <a:lumOff val="25000"/>
                            </a:schemeClr>
                          </a:solidFill>
                          <a:latin typeface="Arial"/>
                          <a:cs typeface="Arial"/>
                        </a:rPr>
                        <a:t>315‘000</a:t>
                      </a:r>
                      <a:endParaRPr lang="de-DE" dirty="0">
                        <a:solidFill>
                          <a:schemeClr val="tx1">
                            <a:lumMod val="75000"/>
                            <a:lumOff val="25000"/>
                          </a:schemeClr>
                        </a:solidFill>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de-DE" dirty="0" smtClean="0">
                          <a:latin typeface="Arial"/>
                          <a:cs typeface="Arial"/>
                        </a:rPr>
                        <a:t>3. Aussenfassade Halle</a:t>
                      </a:r>
                    </a:p>
                  </a:txBody>
                  <a:tcPr/>
                </a:tc>
                <a:tc>
                  <a:txBody>
                    <a:bodyPr/>
                    <a:lstStyle/>
                    <a:p>
                      <a:pPr algn="r"/>
                      <a:r>
                        <a:rPr lang="de-DE" dirty="0" smtClean="0">
                          <a:solidFill>
                            <a:schemeClr val="tx1">
                              <a:lumMod val="75000"/>
                              <a:lumOff val="25000"/>
                            </a:schemeClr>
                          </a:solidFill>
                          <a:latin typeface="Arial"/>
                          <a:cs typeface="Arial"/>
                        </a:rPr>
                        <a:t>290‘000</a:t>
                      </a:r>
                      <a:endParaRPr lang="de-DE" dirty="0">
                        <a:solidFill>
                          <a:schemeClr val="tx1">
                            <a:lumMod val="75000"/>
                            <a:lumOff val="25000"/>
                          </a:schemeClr>
                        </a:solidFill>
                        <a:latin typeface="Arial"/>
                        <a:cs typeface="Arial"/>
                      </a:endParaRPr>
                    </a:p>
                  </a:txBody>
                  <a:tcPr/>
                </a:tc>
              </a:tr>
              <a:tr h="370840">
                <a:tc>
                  <a:txBody>
                    <a:bodyPr/>
                    <a:lstStyle/>
                    <a:p>
                      <a:pPr marL="0" indent="0">
                        <a:buFont typeface="Wingdings" charset="2"/>
                        <a:buNone/>
                      </a:pPr>
                      <a:r>
                        <a:rPr lang="de-DE" dirty="0" smtClean="0">
                          <a:latin typeface="Arial"/>
                          <a:cs typeface="Arial"/>
                        </a:rPr>
                        <a:t>4. Decke + Dach</a:t>
                      </a:r>
                    </a:p>
                  </a:txBody>
                  <a:tcPr/>
                </a:tc>
                <a:tc>
                  <a:txBody>
                    <a:bodyPr/>
                    <a:lstStyle/>
                    <a:p>
                      <a:pPr algn="r"/>
                      <a:r>
                        <a:rPr lang="de-DE" dirty="0" smtClean="0">
                          <a:solidFill>
                            <a:schemeClr val="tx1">
                              <a:lumMod val="75000"/>
                              <a:lumOff val="25000"/>
                            </a:schemeClr>
                          </a:solidFill>
                          <a:latin typeface="Arial"/>
                          <a:cs typeface="Arial"/>
                        </a:rPr>
                        <a:t>725‘000</a:t>
                      </a:r>
                      <a:endParaRPr lang="de-DE" dirty="0">
                        <a:solidFill>
                          <a:schemeClr val="tx1">
                            <a:lumMod val="75000"/>
                            <a:lumOff val="25000"/>
                          </a:schemeClr>
                        </a:solidFill>
                        <a:latin typeface="Arial"/>
                        <a:cs typeface="Arial"/>
                      </a:endParaRPr>
                    </a:p>
                  </a:txBody>
                  <a:tcPr/>
                </a:tc>
              </a:tr>
              <a:tr h="370840">
                <a:tc>
                  <a:txBody>
                    <a:bodyPr/>
                    <a:lstStyle/>
                    <a:p>
                      <a:pPr marL="0" indent="0">
                        <a:buFont typeface="Wingdings" charset="2"/>
                        <a:buNone/>
                      </a:pPr>
                      <a:r>
                        <a:rPr lang="de-DE" dirty="0" smtClean="0">
                          <a:latin typeface="Arial"/>
                          <a:cs typeface="Arial"/>
                        </a:rPr>
                        <a:t>5. Eingang +</a:t>
                      </a:r>
                      <a:r>
                        <a:rPr lang="de-DE" baseline="0" dirty="0" smtClean="0">
                          <a:latin typeface="Arial"/>
                          <a:cs typeface="Arial"/>
                        </a:rPr>
                        <a:t> </a:t>
                      </a:r>
                      <a:r>
                        <a:rPr lang="de-DE" dirty="0" smtClean="0">
                          <a:latin typeface="Arial"/>
                          <a:cs typeface="Arial"/>
                        </a:rPr>
                        <a:t>Wegführung</a:t>
                      </a:r>
                    </a:p>
                  </a:txBody>
                  <a:tcPr/>
                </a:tc>
                <a:tc>
                  <a:txBody>
                    <a:bodyPr/>
                    <a:lstStyle/>
                    <a:p>
                      <a:pPr algn="r"/>
                      <a:r>
                        <a:rPr lang="de-DE" dirty="0" smtClean="0">
                          <a:solidFill>
                            <a:schemeClr val="tx1">
                              <a:lumMod val="75000"/>
                              <a:lumOff val="25000"/>
                            </a:schemeClr>
                          </a:solidFill>
                          <a:latin typeface="Arial"/>
                          <a:cs typeface="Arial"/>
                        </a:rPr>
                        <a:t>430‘000</a:t>
                      </a:r>
                      <a:endParaRPr lang="de-DE" dirty="0">
                        <a:solidFill>
                          <a:schemeClr val="tx1">
                            <a:lumMod val="75000"/>
                            <a:lumOff val="25000"/>
                          </a:schemeClr>
                        </a:solidFill>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de-DE" dirty="0" smtClean="0">
                          <a:latin typeface="Arial"/>
                          <a:cs typeface="Arial"/>
                        </a:rPr>
                        <a:t>6. Küche + Kaffee</a:t>
                      </a:r>
                    </a:p>
                  </a:txBody>
                  <a:tcPr/>
                </a:tc>
                <a:tc>
                  <a:txBody>
                    <a:bodyPr/>
                    <a:lstStyle/>
                    <a:p>
                      <a:pPr algn="r"/>
                      <a:r>
                        <a:rPr lang="de-DE" dirty="0" smtClean="0">
                          <a:solidFill>
                            <a:schemeClr val="tx1">
                              <a:lumMod val="75000"/>
                              <a:lumOff val="25000"/>
                            </a:schemeClr>
                          </a:solidFill>
                          <a:latin typeface="Arial"/>
                          <a:cs typeface="Arial"/>
                        </a:rPr>
                        <a:t>550‘000</a:t>
                      </a:r>
                      <a:endParaRPr lang="de-DE" dirty="0">
                        <a:solidFill>
                          <a:schemeClr val="tx1">
                            <a:lumMod val="75000"/>
                            <a:lumOff val="25000"/>
                          </a:schemeClr>
                        </a:solidFill>
                        <a:latin typeface="Arial"/>
                        <a:cs typeface="Arial"/>
                      </a:endParaRPr>
                    </a:p>
                  </a:txBody>
                  <a:tcPr/>
                </a:tc>
              </a:tr>
              <a:tr h="370840">
                <a:tc>
                  <a:txBody>
                    <a:bodyPr/>
                    <a:lstStyle/>
                    <a:p>
                      <a:pPr marL="0" indent="0">
                        <a:buFont typeface="Wingdings" charset="2"/>
                        <a:buNone/>
                      </a:pPr>
                      <a:r>
                        <a:rPr lang="de-DE" dirty="0" smtClean="0">
                          <a:latin typeface="Arial"/>
                          <a:cs typeface="Arial"/>
                        </a:rPr>
                        <a:t>7. Erdbebenertüchtigung</a:t>
                      </a:r>
                    </a:p>
                  </a:txBody>
                  <a:tcPr/>
                </a:tc>
                <a:tc>
                  <a:txBody>
                    <a:bodyPr/>
                    <a:lstStyle/>
                    <a:p>
                      <a:pPr algn="r"/>
                      <a:r>
                        <a:rPr lang="de-DE" dirty="0" smtClean="0">
                          <a:solidFill>
                            <a:schemeClr val="tx1">
                              <a:lumMod val="75000"/>
                              <a:lumOff val="25000"/>
                            </a:schemeClr>
                          </a:solidFill>
                          <a:latin typeface="Arial"/>
                          <a:cs typeface="Arial"/>
                        </a:rPr>
                        <a:t>405‘000</a:t>
                      </a:r>
                      <a:endParaRPr lang="de-DE" dirty="0">
                        <a:solidFill>
                          <a:schemeClr val="tx1">
                            <a:lumMod val="75000"/>
                            <a:lumOff val="25000"/>
                          </a:schemeClr>
                        </a:solidFill>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de-DE" dirty="0" smtClean="0">
                          <a:latin typeface="Arial"/>
                          <a:cs typeface="Arial"/>
                        </a:rPr>
                        <a:t>8. Diverses</a:t>
                      </a:r>
                    </a:p>
                  </a:txBody>
                  <a:tcPr/>
                </a:tc>
                <a:tc>
                  <a:txBody>
                    <a:bodyPr/>
                    <a:lstStyle/>
                    <a:p>
                      <a:pPr algn="r"/>
                      <a:r>
                        <a:rPr lang="de-DE" dirty="0" smtClean="0">
                          <a:solidFill>
                            <a:schemeClr val="tx1">
                              <a:lumMod val="75000"/>
                              <a:lumOff val="25000"/>
                            </a:schemeClr>
                          </a:solidFill>
                          <a:latin typeface="Arial"/>
                          <a:cs typeface="Arial"/>
                        </a:rPr>
                        <a:t>535‘000</a:t>
                      </a:r>
                      <a:endParaRPr lang="de-DE" dirty="0">
                        <a:solidFill>
                          <a:schemeClr val="tx1">
                            <a:lumMod val="75000"/>
                            <a:lumOff val="25000"/>
                          </a:schemeClr>
                        </a:solidFill>
                        <a:latin typeface="Arial"/>
                        <a:cs typeface="Arial"/>
                      </a:endParaRP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de-DE" b="1" dirty="0" smtClean="0">
                          <a:solidFill>
                            <a:srgbClr val="FFFFFF"/>
                          </a:solidFill>
                          <a:latin typeface="Arial"/>
                          <a:cs typeface="Arial"/>
                        </a:rPr>
                        <a:t>TOTAL</a:t>
                      </a:r>
                    </a:p>
                  </a:txBody>
                  <a:tcPr>
                    <a:solidFill>
                      <a:srgbClr val="4F81BD"/>
                    </a:solidFill>
                  </a:tcPr>
                </a:tc>
                <a:tc>
                  <a:txBody>
                    <a:bodyPr/>
                    <a:lstStyle/>
                    <a:p>
                      <a:pPr algn="r"/>
                      <a:r>
                        <a:rPr lang="de-DE" b="1" dirty="0" smtClean="0">
                          <a:solidFill>
                            <a:schemeClr val="bg1"/>
                          </a:solidFill>
                          <a:latin typeface="Arial"/>
                          <a:cs typeface="Arial"/>
                        </a:rPr>
                        <a:t>3‘710‘000</a:t>
                      </a:r>
                      <a:endParaRPr lang="de-DE" b="1" dirty="0">
                        <a:solidFill>
                          <a:schemeClr val="bg1"/>
                        </a:solidFill>
                        <a:latin typeface="Arial"/>
                        <a:cs typeface="Arial"/>
                      </a:endParaRPr>
                    </a:p>
                  </a:txBody>
                  <a:tcPr>
                    <a:solidFill>
                      <a:srgbClr val="4F81BD"/>
                    </a:solidFill>
                  </a:tcPr>
                </a:tc>
              </a:tr>
            </a:tbl>
          </a:graphicData>
        </a:graphic>
      </p:graphicFrame>
    </p:spTree>
    <p:extLst>
      <p:ext uri="{BB962C8B-B14F-4D97-AF65-F5344CB8AC3E}">
        <p14:creationId xmlns:p14="http://schemas.microsoft.com/office/powerpoint/2010/main" xmlns="" val="1670304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Aussenfassade</a:t>
            </a:r>
            <a:r>
              <a:rPr lang="de-DE" dirty="0"/>
              <a:t/>
            </a:r>
            <a:br>
              <a:rPr lang="de-DE" dirty="0"/>
            </a:br>
            <a:r>
              <a:rPr lang="de-DE" dirty="0" smtClean="0"/>
              <a:t>Garderobe + Halle</a:t>
            </a:r>
            <a:endParaRPr lang="de-DE" dirty="0"/>
          </a:p>
        </p:txBody>
      </p:sp>
      <p:sp>
        <p:nvSpPr>
          <p:cNvPr id="3" name="Inhaltsplatzhalter 2"/>
          <p:cNvSpPr>
            <a:spLocks noGrp="1"/>
          </p:cNvSpPr>
          <p:nvPr>
            <p:ph sz="half" idx="1"/>
          </p:nvPr>
        </p:nvSpPr>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p:txBody>
      </p:sp>
      <p:sp>
        <p:nvSpPr>
          <p:cNvPr id="4" name="Inhaltsplatzhalter 3"/>
          <p:cNvSpPr>
            <a:spLocks noGrp="1"/>
          </p:cNvSpPr>
          <p:nvPr>
            <p:ph sz="half" idx="2"/>
          </p:nvPr>
        </p:nvSpPr>
        <p:spPr>
          <a:xfrm>
            <a:off x="3862509" y="1804786"/>
            <a:ext cx="4824291" cy="4321377"/>
          </a:xfrm>
        </p:spPr>
        <p:txBody>
          <a:bodyPr>
            <a:normAutofit/>
          </a:bodyPr>
          <a:lstStyle/>
          <a:p>
            <a:pPr marL="0" indent="0">
              <a:buNone/>
            </a:pPr>
            <a:r>
              <a:rPr lang="de-DE" b="1" dirty="0"/>
              <a:t>Probleme / </a:t>
            </a:r>
            <a:r>
              <a:rPr lang="de-DE" b="1" dirty="0" smtClean="0"/>
              <a:t>Lösungen</a:t>
            </a:r>
            <a:r>
              <a:rPr lang="de-DE" b="1" dirty="0"/>
              <a:t>:</a:t>
            </a:r>
          </a:p>
          <a:p>
            <a:pPr marL="400050">
              <a:buFont typeface="+mj-lt"/>
              <a:buAutoNum type="alphaLcPeriod"/>
            </a:pPr>
            <a:r>
              <a:rPr lang="de-DE" dirty="0" smtClean="0"/>
              <a:t>Abdeckung </a:t>
            </a:r>
            <a:r>
              <a:rPr lang="de-DE" dirty="0"/>
              <a:t>der Erdbebenertüchtigung</a:t>
            </a:r>
          </a:p>
          <a:p>
            <a:pPr lvl="1"/>
            <a:r>
              <a:rPr lang="de-DE" strike="sngStrike" dirty="0">
                <a:solidFill>
                  <a:srgbClr val="376092"/>
                </a:solidFill>
              </a:rPr>
              <a:t>Abdeckung durch die </a:t>
            </a:r>
            <a:r>
              <a:rPr lang="de-DE" strike="sngStrike" dirty="0" smtClean="0">
                <a:solidFill>
                  <a:srgbClr val="376092"/>
                </a:solidFill>
              </a:rPr>
              <a:t>Wärmedämmung</a:t>
            </a:r>
          </a:p>
          <a:p>
            <a:pPr marL="400050">
              <a:buFont typeface="+mj-lt"/>
              <a:buAutoNum type="alphaLcPeriod"/>
            </a:pPr>
            <a:r>
              <a:rPr lang="de-DE" dirty="0" smtClean="0"/>
              <a:t>Wärmeverlust durch Wand</a:t>
            </a:r>
          </a:p>
          <a:p>
            <a:pPr lvl="1"/>
            <a:r>
              <a:rPr lang="de-DE" strike="sngStrike" dirty="0" smtClean="0">
                <a:solidFill>
                  <a:srgbClr val="376092"/>
                </a:solidFill>
              </a:rPr>
              <a:t>Dämmung ganze Fassade + ALST</a:t>
            </a:r>
          </a:p>
          <a:p>
            <a:pPr lvl="1"/>
            <a:r>
              <a:rPr lang="de-DE" strike="sngStrike" dirty="0">
                <a:solidFill>
                  <a:srgbClr val="376092"/>
                </a:solidFill>
              </a:rPr>
              <a:t>Dämmung </a:t>
            </a:r>
            <a:r>
              <a:rPr lang="de-DE" strike="sngStrike" dirty="0" smtClean="0">
                <a:solidFill>
                  <a:srgbClr val="376092"/>
                </a:solidFill>
              </a:rPr>
              <a:t>nur Wandscheiben Halle</a:t>
            </a:r>
          </a:p>
          <a:p>
            <a:pPr lvl="1"/>
            <a:r>
              <a:rPr lang="de-DE" b="1" u="sng" dirty="0" smtClean="0">
                <a:solidFill>
                  <a:srgbClr val="376092"/>
                </a:solidFill>
              </a:rPr>
              <a:t>Dämmung nur </a:t>
            </a:r>
            <a:r>
              <a:rPr lang="de-DE" b="1" u="sng" dirty="0" err="1" smtClean="0">
                <a:solidFill>
                  <a:srgbClr val="376092"/>
                </a:solidFill>
              </a:rPr>
              <a:t>Gardarobe</a:t>
            </a:r>
            <a:endParaRPr lang="de-DE" b="1" u="sng" dirty="0" smtClean="0">
              <a:solidFill>
                <a:srgbClr val="376092"/>
              </a:solidFill>
            </a:endParaRPr>
          </a:p>
          <a:p>
            <a:pPr marL="400050">
              <a:buFont typeface="+mj-lt"/>
              <a:buAutoNum type="alphaLcPeriod"/>
            </a:pPr>
            <a:r>
              <a:rPr lang="de-DE" dirty="0" smtClean="0"/>
              <a:t>Erscheinungsbild</a:t>
            </a:r>
          </a:p>
          <a:p>
            <a:pPr lvl="1"/>
            <a:r>
              <a:rPr lang="de-DE" strike="sngStrike" dirty="0" smtClean="0">
                <a:solidFill>
                  <a:srgbClr val="376092"/>
                </a:solidFill>
              </a:rPr>
              <a:t>Umfassende Verbesserung </a:t>
            </a:r>
            <a:r>
              <a:rPr lang="de-DE" strike="sngStrike" dirty="0">
                <a:solidFill>
                  <a:srgbClr val="376092"/>
                </a:solidFill>
              </a:rPr>
              <a:t>im Rahmen der </a:t>
            </a:r>
            <a:r>
              <a:rPr lang="de-DE" strike="sngStrike" dirty="0" err="1" smtClean="0">
                <a:solidFill>
                  <a:srgbClr val="376092"/>
                </a:solidFill>
              </a:rPr>
              <a:t>Aussendämmung</a:t>
            </a:r>
            <a:endParaRPr lang="de-DE" strike="sngStrike" dirty="0">
              <a:solidFill>
                <a:srgbClr val="376092"/>
              </a:solidFill>
            </a:endParaRPr>
          </a:p>
          <a:p>
            <a:pPr marL="800100" lvl="1" indent="-342900">
              <a:buFont typeface="+mj-lt"/>
              <a:buAutoNum type="alphaLcPeriod"/>
            </a:pPr>
            <a:endParaRPr lang="de-DE" dirty="0" smtClean="0"/>
          </a:p>
          <a:p>
            <a:pPr marL="0" indent="0">
              <a:buNone/>
            </a:pPr>
            <a:endParaRPr lang="de-DE" dirty="0" smtClean="0"/>
          </a:p>
        </p:txBody>
      </p:sp>
      <p:sp>
        <p:nvSpPr>
          <p:cNvPr id="7" name="Abgerundetes Rechteck 6"/>
          <p:cNvSpPr/>
          <p:nvPr/>
        </p:nvSpPr>
        <p:spPr>
          <a:xfrm>
            <a:off x="457200" y="4358903"/>
            <a:ext cx="3224625" cy="176726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t" anchorCtr="0"/>
          <a:lstStyle/>
          <a:p>
            <a:pPr marL="342900" lvl="1" indent="-342900">
              <a:spcBef>
                <a:spcPts val="1176"/>
              </a:spcBef>
            </a:pPr>
            <a:r>
              <a:rPr lang="de-DE" dirty="0" smtClean="0">
                <a:solidFill>
                  <a:schemeClr val="bg1"/>
                </a:solidFill>
              </a:rPr>
              <a:t>Investition Abklärungen:</a:t>
            </a:r>
            <a:endParaRPr lang="de-DE" sz="2400" dirty="0">
              <a:solidFill>
                <a:schemeClr val="bg1"/>
              </a:solidFill>
            </a:endParaRPr>
          </a:p>
          <a:p>
            <a:pPr marL="342900" lvl="1" indent="-342900"/>
            <a:r>
              <a:rPr lang="de-DE" sz="2800" b="1" dirty="0" smtClean="0">
                <a:solidFill>
                  <a:schemeClr val="bg1"/>
                </a:solidFill>
              </a:rPr>
              <a:t>CHF 1‘021‘000</a:t>
            </a:r>
          </a:p>
          <a:p>
            <a:pPr marL="342900" lvl="1" indent="-342900">
              <a:spcBef>
                <a:spcPts val="1176"/>
              </a:spcBef>
            </a:pPr>
            <a:r>
              <a:rPr lang="de-DE" dirty="0" smtClean="0">
                <a:solidFill>
                  <a:schemeClr val="bg1"/>
                </a:solidFill>
              </a:rPr>
              <a:t>Investition Antrag:</a:t>
            </a:r>
            <a:endParaRPr lang="de-DE" sz="2400" dirty="0">
              <a:solidFill>
                <a:schemeClr val="bg1"/>
              </a:solidFill>
            </a:endParaRPr>
          </a:p>
          <a:p>
            <a:pPr marL="342900" lvl="1" indent="-342900"/>
            <a:r>
              <a:rPr lang="de-DE" sz="2800" b="1" dirty="0" smtClean="0">
                <a:solidFill>
                  <a:schemeClr val="bg1"/>
                </a:solidFill>
              </a:rPr>
              <a:t>CHF 290‘000</a:t>
            </a:r>
            <a:endParaRPr lang="de-DE" sz="2800" dirty="0">
              <a:solidFill>
                <a:schemeClr val="bg1"/>
              </a:solidFill>
            </a:endParaRPr>
          </a:p>
          <a:p>
            <a:pPr marL="342900" lvl="1" indent="-342900">
              <a:spcBef>
                <a:spcPts val="1176"/>
              </a:spcBef>
            </a:pPr>
            <a:endParaRPr lang="de-DE" sz="2400" dirty="0">
              <a:solidFill>
                <a:schemeClr val="bg1"/>
              </a:solidFill>
            </a:endParaRPr>
          </a:p>
        </p:txBody>
      </p:sp>
      <p:pic>
        <p:nvPicPr>
          <p:cNvPr id="5" name="Bild 4" descr="IMG_850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804786"/>
            <a:ext cx="3224625" cy="2418469"/>
          </a:xfrm>
          <a:prstGeom prst="rect">
            <a:avLst/>
          </a:prstGeom>
        </p:spPr>
      </p:pic>
    </p:spTree>
    <p:extLst>
      <p:ext uri="{BB962C8B-B14F-4D97-AF65-F5344CB8AC3E}">
        <p14:creationId xmlns:p14="http://schemas.microsoft.com/office/powerpoint/2010/main" xmlns="" val="1554823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Küche +</a:t>
            </a:r>
            <a:br>
              <a:rPr lang="de-DE" dirty="0" smtClean="0"/>
            </a:br>
            <a:r>
              <a:rPr lang="de-DE" dirty="0" smtClean="0"/>
              <a:t>Kaffee</a:t>
            </a:r>
            <a:endParaRPr lang="de-DE" dirty="0"/>
          </a:p>
        </p:txBody>
      </p:sp>
      <p:sp>
        <p:nvSpPr>
          <p:cNvPr id="3" name="Inhaltsplatzhalter 2"/>
          <p:cNvSpPr>
            <a:spLocks noGrp="1"/>
          </p:cNvSpPr>
          <p:nvPr>
            <p:ph sz="half" idx="1"/>
          </p:nvPr>
        </p:nvSpPr>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pPr marL="0" indent="0">
              <a:buNone/>
            </a:pPr>
            <a:endParaRPr lang="de-DE" dirty="0" smtClean="0"/>
          </a:p>
        </p:txBody>
      </p:sp>
      <p:sp>
        <p:nvSpPr>
          <p:cNvPr id="4" name="Inhaltsplatzhalter 3"/>
          <p:cNvSpPr>
            <a:spLocks noGrp="1"/>
          </p:cNvSpPr>
          <p:nvPr>
            <p:ph sz="half" idx="2"/>
          </p:nvPr>
        </p:nvSpPr>
        <p:spPr>
          <a:xfrm>
            <a:off x="3862509" y="1804786"/>
            <a:ext cx="4824291" cy="4321377"/>
          </a:xfrm>
        </p:spPr>
        <p:txBody>
          <a:bodyPr>
            <a:noAutofit/>
          </a:bodyPr>
          <a:lstStyle/>
          <a:p>
            <a:pPr marL="0" indent="0">
              <a:buNone/>
            </a:pPr>
            <a:r>
              <a:rPr lang="de-DE" b="1" dirty="0"/>
              <a:t>Probleme / Lösungen:</a:t>
            </a:r>
          </a:p>
          <a:p>
            <a:pPr marL="400050">
              <a:buFont typeface="+mj-lt"/>
              <a:buAutoNum type="alphaLcPeriod"/>
            </a:pPr>
            <a:r>
              <a:rPr lang="de-DE" dirty="0" smtClean="0"/>
              <a:t>Abläufe in der Küche für </a:t>
            </a:r>
            <a:r>
              <a:rPr lang="de-DE" dirty="0" err="1" smtClean="0"/>
              <a:t>grosse</a:t>
            </a:r>
            <a:r>
              <a:rPr lang="de-DE" dirty="0" smtClean="0"/>
              <a:t> Anlässe nicht optimal (zu klein und Grundrisseinteilung)</a:t>
            </a:r>
          </a:p>
          <a:p>
            <a:pPr lvl="1"/>
            <a:r>
              <a:rPr lang="de-DE" b="1" u="sng" dirty="0" smtClean="0">
                <a:solidFill>
                  <a:srgbClr val="376092"/>
                </a:solidFill>
              </a:rPr>
              <a:t>Optimierung </a:t>
            </a:r>
            <a:r>
              <a:rPr lang="de-DE" b="1" u="sng" dirty="0">
                <a:solidFill>
                  <a:srgbClr val="376092"/>
                </a:solidFill>
              </a:rPr>
              <a:t>Grundriss </a:t>
            </a:r>
            <a:r>
              <a:rPr lang="de-DE" b="1" u="sng" dirty="0" smtClean="0">
                <a:solidFill>
                  <a:srgbClr val="376092"/>
                </a:solidFill>
              </a:rPr>
              <a:t>Küche</a:t>
            </a:r>
          </a:p>
          <a:p>
            <a:pPr marL="400050">
              <a:buFont typeface="+mj-lt"/>
              <a:buAutoNum type="alphaLcPeriod"/>
            </a:pPr>
            <a:r>
              <a:rPr lang="de-DE" dirty="0"/>
              <a:t>Ungenügendes Kaffee (Gastraum) für die zahlreichen Kleinanlässe</a:t>
            </a:r>
          </a:p>
          <a:p>
            <a:pPr lvl="1"/>
            <a:r>
              <a:rPr lang="de-DE" b="1" u="sng" dirty="0">
                <a:solidFill>
                  <a:srgbClr val="376092"/>
                </a:solidFill>
              </a:rPr>
              <a:t>Ausbau Gastraum für das Kaffee</a:t>
            </a:r>
          </a:p>
          <a:p>
            <a:pPr marL="400050">
              <a:buFont typeface="+mj-lt"/>
              <a:buAutoNum type="alphaLcPeriod"/>
            </a:pPr>
            <a:r>
              <a:rPr lang="de-DE" dirty="0" smtClean="0"/>
              <a:t>Geräte zum Teil veraltet</a:t>
            </a:r>
          </a:p>
          <a:p>
            <a:pPr lvl="1"/>
            <a:r>
              <a:rPr lang="de-DE" b="1" u="sng" dirty="0">
                <a:solidFill>
                  <a:srgbClr val="376092"/>
                </a:solidFill>
              </a:rPr>
              <a:t>Neuausrüstung Küche </a:t>
            </a:r>
          </a:p>
          <a:p>
            <a:pPr lvl="2"/>
            <a:r>
              <a:rPr lang="de-DE" strike="sngStrike" dirty="0" smtClean="0">
                <a:solidFill>
                  <a:srgbClr val="376092"/>
                </a:solidFill>
              </a:rPr>
              <a:t>Variante Vollausrüstung</a:t>
            </a:r>
          </a:p>
          <a:p>
            <a:pPr lvl="2"/>
            <a:r>
              <a:rPr lang="de-DE" b="1" u="sng" dirty="0" smtClean="0">
                <a:solidFill>
                  <a:srgbClr val="376092"/>
                </a:solidFill>
              </a:rPr>
              <a:t>Variante Cateringausrüstung</a:t>
            </a:r>
          </a:p>
          <a:p>
            <a:endParaRPr lang="de-DE" dirty="0" smtClean="0"/>
          </a:p>
          <a:p>
            <a:endParaRPr lang="de-DE" dirty="0" smtClean="0"/>
          </a:p>
          <a:p>
            <a:pPr marL="0" indent="0">
              <a:buNone/>
            </a:pPr>
            <a:endParaRPr lang="de-DE" dirty="0" smtClean="0"/>
          </a:p>
        </p:txBody>
      </p:sp>
      <p:sp>
        <p:nvSpPr>
          <p:cNvPr id="7" name="Abgerundetes Rechteck 6"/>
          <p:cNvSpPr/>
          <p:nvPr/>
        </p:nvSpPr>
        <p:spPr>
          <a:xfrm>
            <a:off x="457200" y="4686100"/>
            <a:ext cx="3224625" cy="1767260"/>
          </a:xfrm>
          <a:prstGeom prst="round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t" anchorCtr="0"/>
          <a:lstStyle/>
          <a:p>
            <a:pPr marL="342900" lvl="1" indent="-342900">
              <a:spcBef>
                <a:spcPts val="1176"/>
              </a:spcBef>
            </a:pPr>
            <a:r>
              <a:rPr lang="de-DE" dirty="0" smtClean="0">
                <a:solidFill>
                  <a:schemeClr val="bg1"/>
                </a:solidFill>
              </a:rPr>
              <a:t>Investition Abklärungen:</a:t>
            </a:r>
            <a:endParaRPr lang="de-DE" sz="2400" dirty="0">
              <a:solidFill>
                <a:schemeClr val="bg1"/>
              </a:solidFill>
            </a:endParaRPr>
          </a:p>
          <a:p>
            <a:pPr marL="342900" lvl="1" indent="-342900"/>
            <a:r>
              <a:rPr lang="de-DE" sz="2800" b="1" dirty="0" smtClean="0">
                <a:solidFill>
                  <a:schemeClr val="bg1"/>
                </a:solidFill>
              </a:rPr>
              <a:t>CHF 573‘000</a:t>
            </a:r>
          </a:p>
          <a:p>
            <a:pPr marL="342900" lvl="1" indent="-342900">
              <a:spcBef>
                <a:spcPts val="1176"/>
              </a:spcBef>
            </a:pPr>
            <a:r>
              <a:rPr lang="de-DE" dirty="0" smtClean="0">
                <a:solidFill>
                  <a:schemeClr val="bg1"/>
                </a:solidFill>
              </a:rPr>
              <a:t>Investition Antrag:</a:t>
            </a:r>
            <a:endParaRPr lang="de-DE" sz="2400" dirty="0">
              <a:solidFill>
                <a:schemeClr val="bg1"/>
              </a:solidFill>
            </a:endParaRPr>
          </a:p>
          <a:p>
            <a:pPr marL="342900" lvl="1" indent="-342900"/>
            <a:r>
              <a:rPr lang="de-DE" sz="2800" b="1" dirty="0" smtClean="0">
                <a:solidFill>
                  <a:schemeClr val="bg1"/>
                </a:solidFill>
              </a:rPr>
              <a:t>CHF 550‘000</a:t>
            </a:r>
            <a:endParaRPr lang="de-DE" sz="2800" b="1" dirty="0">
              <a:solidFill>
                <a:schemeClr val="bg1"/>
              </a:solidFill>
            </a:endParaRPr>
          </a:p>
          <a:p>
            <a:pPr marL="342900" lvl="1" indent="-342900">
              <a:spcBef>
                <a:spcPts val="1176"/>
              </a:spcBef>
            </a:pPr>
            <a:endParaRPr lang="de-DE" sz="2400" dirty="0">
              <a:solidFill>
                <a:schemeClr val="bg1"/>
              </a:solidFill>
            </a:endParaRPr>
          </a:p>
        </p:txBody>
      </p:sp>
      <p:pic>
        <p:nvPicPr>
          <p:cNvPr id="5" name="Bild 4" descr="IMG_8648.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941834"/>
            <a:ext cx="3224625" cy="2418469"/>
          </a:xfrm>
          <a:prstGeom prst="rect">
            <a:avLst/>
          </a:prstGeom>
        </p:spPr>
      </p:pic>
    </p:spTree>
    <p:extLst>
      <p:ext uri="{BB962C8B-B14F-4D97-AF65-F5344CB8AC3E}">
        <p14:creationId xmlns:p14="http://schemas.microsoft.com/office/powerpoint/2010/main" xmlns="" val="1140020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Eingang +</a:t>
            </a:r>
            <a:br>
              <a:rPr lang="de-DE" dirty="0" smtClean="0"/>
            </a:br>
            <a:r>
              <a:rPr lang="de-DE" dirty="0" smtClean="0"/>
              <a:t>Wegführung</a:t>
            </a:r>
            <a:endParaRPr lang="de-DE" dirty="0"/>
          </a:p>
        </p:txBody>
      </p:sp>
      <p:sp>
        <p:nvSpPr>
          <p:cNvPr id="3" name="Inhaltsplatzhalter 2"/>
          <p:cNvSpPr>
            <a:spLocks noGrp="1"/>
          </p:cNvSpPr>
          <p:nvPr>
            <p:ph sz="half" idx="1"/>
          </p:nvPr>
        </p:nvSpPr>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p:txBody>
      </p:sp>
      <p:sp>
        <p:nvSpPr>
          <p:cNvPr id="4" name="Inhaltsplatzhalter 3"/>
          <p:cNvSpPr>
            <a:spLocks noGrp="1"/>
          </p:cNvSpPr>
          <p:nvPr>
            <p:ph sz="half" idx="2"/>
          </p:nvPr>
        </p:nvSpPr>
        <p:spPr>
          <a:xfrm>
            <a:off x="3862637" y="1804786"/>
            <a:ext cx="4824163" cy="4321377"/>
          </a:xfrm>
        </p:spPr>
        <p:txBody>
          <a:bodyPr>
            <a:normAutofit/>
          </a:bodyPr>
          <a:lstStyle/>
          <a:p>
            <a:pPr marL="0" indent="0">
              <a:buNone/>
            </a:pPr>
            <a:r>
              <a:rPr lang="de-DE" b="1" dirty="0"/>
              <a:t>Probleme / Lösungen:</a:t>
            </a:r>
          </a:p>
          <a:p>
            <a:pPr marL="400050">
              <a:buFont typeface="+mj-lt"/>
              <a:buAutoNum type="alphaLcPeriod"/>
            </a:pPr>
            <a:r>
              <a:rPr lang="de-DE" dirty="0" smtClean="0"/>
              <a:t>Keine Überdachung vor dem Eingang (warten / anstehen)</a:t>
            </a:r>
          </a:p>
          <a:p>
            <a:pPr lvl="1"/>
            <a:r>
              <a:rPr lang="de-DE" b="1" u="sng" dirty="0" smtClean="0">
                <a:solidFill>
                  <a:schemeClr val="accent1">
                    <a:lumMod val="75000"/>
                  </a:schemeClr>
                </a:solidFill>
              </a:rPr>
              <a:t>Vordach</a:t>
            </a:r>
          </a:p>
          <a:p>
            <a:pPr marL="400050">
              <a:buFont typeface="+mj-lt"/>
              <a:buAutoNum type="alphaLcPeriod"/>
            </a:pPr>
            <a:r>
              <a:rPr lang="de-DE" dirty="0" smtClean="0"/>
              <a:t>Wo ist der Eingang</a:t>
            </a:r>
            <a:r>
              <a:rPr lang="de-DE" dirty="0"/>
              <a:t>?</a:t>
            </a:r>
            <a:endParaRPr lang="de-DE" dirty="0" smtClean="0"/>
          </a:p>
          <a:p>
            <a:pPr marL="800100" lvl="1"/>
            <a:r>
              <a:rPr lang="de-DE" b="1" u="sng" dirty="0" smtClean="0">
                <a:solidFill>
                  <a:srgbClr val="376092"/>
                </a:solidFill>
              </a:rPr>
              <a:t>Vordach </a:t>
            </a:r>
          </a:p>
          <a:p>
            <a:pPr marL="800100" lvl="1"/>
            <a:r>
              <a:rPr lang="de-DE" b="1" u="sng" dirty="0" err="1" smtClean="0">
                <a:solidFill>
                  <a:srgbClr val="376092"/>
                </a:solidFill>
              </a:rPr>
              <a:t>Aussenbeleuchtung</a:t>
            </a:r>
            <a:endParaRPr lang="de-DE" b="1" u="sng" dirty="0" smtClean="0">
              <a:solidFill>
                <a:srgbClr val="376092"/>
              </a:solidFill>
            </a:endParaRPr>
          </a:p>
          <a:p>
            <a:pPr marL="400050">
              <a:buFont typeface="+mj-lt"/>
              <a:buAutoNum type="alphaLcPeriod"/>
            </a:pPr>
            <a:r>
              <a:rPr lang="de-DE" dirty="0" smtClean="0"/>
              <a:t>Abtrennung Gastraum</a:t>
            </a:r>
          </a:p>
          <a:p>
            <a:pPr marL="800100" lvl="1"/>
            <a:r>
              <a:rPr lang="de-DE" b="1" u="sng" dirty="0" smtClean="0">
                <a:solidFill>
                  <a:srgbClr val="376092"/>
                </a:solidFill>
              </a:rPr>
              <a:t>Windfang</a:t>
            </a:r>
          </a:p>
          <a:p>
            <a:pPr marL="800100" lvl="1"/>
            <a:r>
              <a:rPr lang="de-DE" strike="sngStrike" dirty="0" smtClean="0">
                <a:solidFill>
                  <a:srgbClr val="376092"/>
                </a:solidFill>
              </a:rPr>
              <a:t>Innenwand</a:t>
            </a:r>
            <a:endParaRPr lang="de-DE" strike="sngStrike" dirty="0">
              <a:solidFill>
                <a:srgbClr val="376092"/>
              </a:solidFill>
            </a:endParaRPr>
          </a:p>
          <a:p>
            <a:endParaRPr lang="de-DE" dirty="0" smtClean="0"/>
          </a:p>
          <a:p>
            <a:endParaRPr lang="de-DE" dirty="0" smtClean="0"/>
          </a:p>
          <a:p>
            <a:pPr marL="0" indent="0">
              <a:buNone/>
            </a:pPr>
            <a:endParaRPr lang="de-DE" dirty="0" smtClean="0"/>
          </a:p>
        </p:txBody>
      </p:sp>
      <p:sp>
        <p:nvSpPr>
          <p:cNvPr id="7" name="Abgerundetes Rechteck 6"/>
          <p:cNvSpPr/>
          <p:nvPr/>
        </p:nvSpPr>
        <p:spPr>
          <a:xfrm>
            <a:off x="457200" y="4358903"/>
            <a:ext cx="3224625" cy="1767260"/>
          </a:xfrm>
          <a:prstGeom prst="round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t" anchorCtr="0"/>
          <a:lstStyle/>
          <a:p>
            <a:pPr marL="342900" lvl="1" indent="-342900">
              <a:spcBef>
                <a:spcPts val="1176"/>
              </a:spcBef>
            </a:pPr>
            <a:r>
              <a:rPr lang="de-DE" dirty="0" smtClean="0">
                <a:solidFill>
                  <a:schemeClr val="bg1"/>
                </a:solidFill>
              </a:rPr>
              <a:t>Investition Abklärungen:</a:t>
            </a:r>
            <a:endParaRPr lang="de-DE" sz="2400" dirty="0">
              <a:solidFill>
                <a:schemeClr val="bg1"/>
              </a:solidFill>
            </a:endParaRPr>
          </a:p>
          <a:p>
            <a:pPr marL="342900" lvl="1" indent="-342900"/>
            <a:r>
              <a:rPr lang="de-DE" sz="2800" b="1" dirty="0" smtClean="0">
                <a:solidFill>
                  <a:schemeClr val="bg1"/>
                </a:solidFill>
              </a:rPr>
              <a:t>CHF 428‘000</a:t>
            </a:r>
          </a:p>
          <a:p>
            <a:pPr marL="342900" lvl="1" indent="-342900">
              <a:spcBef>
                <a:spcPts val="1176"/>
              </a:spcBef>
            </a:pPr>
            <a:r>
              <a:rPr lang="de-DE" dirty="0" smtClean="0">
                <a:solidFill>
                  <a:schemeClr val="bg1"/>
                </a:solidFill>
              </a:rPr>
              <a:t>Investition Antrag:</a:t>
            </a:r>
            <a:endParaRPr lang="de-DE" sz="2400" dirty="0">
              <a:solidFill>
                <a:schemeClr val="bg1"/>
              </a:solidFill>
            </a:endParaRPr>
          </a:p>
          <a:p>
            <a:pPr marL="342900" lvl="1" indent="-342900"/>
            <a:r>
              <a:rPr lang="de-DE" sz="2800" b="1" dirty="0" smtClean="0">
                <a:solidFill>
                  <a:schemeClr val="bg1"/>
                </a:solidFill>
              </a:rPr>
              <a:t>CHF 430‘000</a:t>
            </a:r>
            <a:endParaRPr lang="de-DE" sz="2800" b="1" dirty="0">
              <a:solidFill>
                <a:schemeClr val="bg1"/>
              </a:solidFill>
            </a:endParaRPr>
          </a:p>
          <a:p>
            <a:pPr marL="342900" lvl="1" indent="-342900">
              <a:spcBef>
                <a:spcPts val="1176"/>
              </a:spcBef>
            </a:pPr>
            <a:endParaRPr lang="de-DE" sz="2400" dirty="0">
              <a:solidFill>
                <a:schemeClr val="bg1"/>
              </a:solidFill>
            </a:endParaRPr>
          </a:p>
        </p:txBody>
      </p:sp>
      <p:pic>
        <p:nvPicPr>
          <p:cNvPr id="9" name="Bild 8" descr="IMG_8497.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804786"/>
            <a:ext cx="3224626" cy="2418470"/>
          </a:xfrm>
          <a:prstGeom prst="rect">
            <a:avLst/>
          </a:prstGeom>
        </p:spPr>
      </p:pic>
    </p:spTree>
    <p:extLst>
      <p:ext uri="{BB962C8B-B14F-4D97-AF65-F5344CB8AC3E}">
        <p14:creationId xmlns:p14="http://schemas.microsoft.com/office/powerpoint/2010/main" xmlns="" val="1270928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Decke </a:t>
            </a:r>
            <a:r>
              <a:rPr lang="de-DE" dirty="0"/>
              <a:t>+ Dach </a:t>
            </a:r>
            <a:r>
              <a:rPr lang="de-DE" dirty="0" smtClean="0"/>
              <a:t>+</a:t>
            </a:r>
            <a:br>
              <a:rPr lang="de-DE" dirty="0" smtClean="0"/>
            </a:br>
            <a:r>
              <a:rPr lang="de-DE" dirty="0" smtClean="0"/>
              <a:t>Photovoltaikanlage</a:t>
            </a:r>
            <a:endParaRPr lang="de-DE" dirty="0"/>
          </a:p>
        </p:txBody>
      </p:sp>
      <p:sp>
        <p:nvSpPr>
          <p:cNvPr id="4" name="Inhaltsplatzhalter 3"/>
          <p:cNvSpPr>
            <a:spLocks noGrp="1"/>
          </p:cNvSpPr>
          <p:nvPr>
            <p:ph sz="half" idx="2"/>
          </p:nvPr>
        </p:nvSpPr>
        <p:spPr>
          <a:xfrm>
            <a:off x="3797043" y="1804786"/>
            <a:ext cx="4889757" cy="4624384"/>
          </a:xfrm>
        </p:spPr>
        <p:txBody>
          <a:bodyPr>
            <a:normAutofit lnSpcReduction="10000"/>
          </a:bodyPr>
          <a:lstStyle/>
          <a:p>
            <a:pPr marL="0" indent="0">
              <a:buNone/>
            </a:pPr>
            <a:r>
              <a:rPr lang="de-DE" b="1" dirty="0"/>
              <a:t>Probleme / Lösungen:</a:t>
            </a:r>
          </a:p>
          <a:p>
            <a:pPr marL="400050">
              <a:buFont typeface="+mj-lt"/>
              <a:buAutoNum type="alphaLcPeriod"/>
            </a:pPr>
            <a:r>
              <a:rPr lang="de-DE" dirty="0" smtClean="0"/>
              <a:t>Ausbröseln Akustikdämmung</a:t>
            </a:r>
          </a:p>
          <a:p>
            <a:pPr lvl="1"/>
            <a:r>
              <a:rPr lang="de-DE" b="1" u="sng" dirty="0" smtClean="0">
                <a:solidFill>
                  <a:srgbClr val="376092"/>
                </a:solidFill>
              </a:rPr>
              <a:t>Ersatz</a:t>
            </a:r>
          </a:p>
          <a:p>
            <a:pPr marL="400050">
              <a:buFont typeface="+mj-lt"/>
              <a:buAutoNum type="alphaLcPeriod"/>
            </a:pPr>
            <a:r>
              <a:rPr lang="de-DE" dirty="0" smtClean="0"/>
              <a:t>Wärmeverlust durch das Dach</a:t>
            </a:r>
          </a:p>
          <a:p>
            <a:pPr lvl="1"/>
            <a:r>
              <a:rPr lang="de-DE" b="1" u="sng" dirty="0">
                <a:solidFill>
                  <a:srgbClr val="376092"/>
                </a:solidFill>
              </a:rPr>
              <a:t>Dämmung in </a:t>
            </a:r>
            <a:r>
              <a:rPr lang="de-DE" b="1" u="sng" dirty="0" smtClean="0">
                <a:solidFill>
                  <a:srgbClr val="376092"/>
                </a:solidFill>
              </a:rPr>
              <a:t>Decke</a:t>
            </a:r>
          </a:p>
          <a:p>
            <a:pPr lvl="1"/>
            <a:r>
              <a:rPr lang="de-DE" strike="sngStrike" dirty="0" smtClean="0">
                <a:solidFill>
                  <a:srgbClr val="376092"/>
                </a:solidFill>
              </a:rPr>
              <a:t>Dämmung im </a:t>
            </a:r>
            <a:r>
              <a:rPr lang="de-DE" strike="sngStrike" dirty="0">
                <a:solidFill>
                  <a:srgbClr val="376092"/>
                </a:solidFill>
              </a:rPr>
              <a:t>Dach </a:t>
            </a:r>
            <a:endParaRPr lang="de-DE" strike="sngStrike" dirty="0" smtClean="0">
              <a:solidFill>
                <a:srgbClr val="376092"/>
              </a:solidFill>
            </a:endParaRPr>
          </a:p>
          <a:p>
            <a:pPr marL="400050">
              <a:buFont typeface="+mj-lt"/>
              <a:buAutoNum type="alphaLcPeriod"/>
            </a:pPr>
            <a:r>
              <a:rPr lang="de-DE" dirty="0" smtClean="0"/>
              <a:t>Nutzung Dach für Photovoltaik</a:t>
            </a:r>
          </a:p>
          <a:p>
            <a:pPr lvl="1"/>
            <a:r>
              <a:rPr lang="de-DE" b="1" u="sng" dirty="0" smtClean="0">
                <a:solidFill>
                  <a:srgbClr val="376092"/>
                </a:solidFill>
              </a:rPr>
              <a:t>Grundsätzlich ja zur PV-Anlage</a:t>
            </a:r>
            <a:endParaRPr lang="de-DE" b="1" u="sng" dirty="0">
              <a:solidFill>
                <a:srgbClr val="376092"/>
              </a:solidFill>
            </a:endParaRPr>
          </a:p>
          <a:p>
            <a:pPr lvl="1"/>
            <a:r>
              <a:rPr lang="de-DE" b="1" u="sng" dirty="0" smtClean="0">
                <a:solidFill>
                  <a:srgbClr val="376092"/>
                </a:solidFill>
              </a:rPr>
              <a:t>Anmeldung beim KEV</a:t>
            </a:r>
          </a:p>
          <a:p>
            <a:pPr lvl="1"/>
            <a:r>
              <a:rPr lang="de-DE" dirty="0" smtClean="0">
                <a:solidFill>
                  <a:srgbClr val="376092"/>
                </a:solidFill>
              </a:rPr>
              <a:t>Eigene PV oder </a:t>
            </a:r>
            <a:r>
              <a:rPr lang="de-DE" dirty="0" err="1" smtClean="0">
                <a:solidFill>
                  <a:srgbClr val="376092"/>
                </a:solidFill>
              </a:rPr>
              <a:t>Contractor</a:t>
            </a:r>
            <a:endParaRPr lang="de-DE" dirty="0" smtClean="0">
              <a:solidFill>
                <a:srgbClr val="376092"/>
              </a:solidFill>
            </a:endParaRPr>
          </a:p>
          <a:p>
            <a:pPr marL="400050">
              <a:buFont typeface="+mj-lt"/>
              <a:buAutoNum type="alphaLcPeriod"/>
            </a:pPr>
            <a:r>
              <a:rPr lang="de-DE" dirty="0" smtClean="0"/>
              <a:t>LED Licht / Einbau der Lampen</a:t>
            </a:r>
          </a:p>
          <a:p>
            <a:pPr lvl="1"/>
            <a:r>
              <a:rPr lang="de-DE" b="1" u="sng" dirty="0" smtClean="0">
                <a:solidFill>
                  <a:srgbClr val="376092"/>
                </a:solidFill>
              </a:rPr>
              <a:t>Wiederverwendung best. Lampen</a:t>
            </a:r>
          </a:p>
          <a:p>
            <a:pPr lvl="1"/>
            <a:r>
              <a:rPr lang="de-DE" strike="sngStrike" dirty="0" smtClean="0">
                <a:solidFill>
                  <a:srgbClr val="376092"/>
                </a:solidFill>
              </a:rPr>
              <a:t>Ersatz durch LED Leuchten</a:t>
            </a:r>
            <a:endParaRPr lang="de-DE" strike="sngStrike" dirty="0">
              <a:solidFill>
                <a:srgbClr val="376092"/>
              </a:solidFill>
            </a:endParaRPr>
          </a:p>
          <a:p>
            <a:endParaRPr lang="de-DE" dirty="0" smtClean="0"/>
          </a:p>
          <a:p>
            <a:endParaRPr lang="de-DE" dirty="0" smtClean="0"/>
          </a:p>
          <a:p>
            <a:pPr marL="0" indent="0">
              <a:buNone/>
            </a:pPr>
            <a:endParaRPr lang="de-DE" dirty="0" smtClean="0"/>
          </a:p>
        </p:txBody>
      </p:sp>
      <p:sp>
        <p:nvSpPr>
          <p:cNvPr id="6" name="Abgerundetes Rechteck 5"/>
          <p:cNvSpPr/>
          <p:nvPr/>
        </p:nvSpPr>
        <p:spPr>
          <a:xfrm>
            <a:off x="457200" y="4362402"/>
            <a:ext cx="3224625" cy="1777414"/>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marL="342900" lvl="1" indent="-342900">
              <a:spcBef>
                <a:spcPts val="1176"/>
              </a:spcBef>
            </a:pPr>
            <a:r>
              <a:rPr lang="de-DE" dirty="0" smtClean="0">
                <a:solidFill>
                  <a:schemeClr val="bg1"/>
                </a:solidFill>
              </a:rPr>
              <a:t>Investition Abklärungen:</a:t>
            </a:r>
            <a:endParaRPr lang="de-DE" sz="2400" dirty="0">
              <a:solidFill>
                <a:schemeClr val="bg1"/>
              </a:solidFill>
            </a:endParaRPr>
          </a:p>
          <a:p>
            <a:pPr marL="342900" lvl="1" indent="-342900"/>
            <a:r>
              <a:rPr lang="de-DE" sz="2800" b="1" dirty="0" smtClean="0">
                <a:solidFill>
                  <a:schemeClr val="bg1"/>
                </a:solidFill>
              </a:rPr>
              <a:t>CHF 1‘021‘000</a:t>
            </a:r>
          </a:p>
          <a:p>
            <a:pPr marL="342900" lvl="1" indent="-342900">
              <a:spcBef>
                <a:spcPts val="1176"/>
              </a:spcBef>
            </a:pPr>
            <a:r>
              <a:rPr lang="de-DE" dirty="0" smtClean="0">
                <a:solidFill>
                  <a:schemeClr val="bg1"/>
                </a:solidFill>
              </a:rPr>
              <a:t>Investition Antrag:</a:t>
            </a:r>
            <a:endParaRPr lang="de-DE" sz="2400" dirty="0">
              <a:solidFill>
                <a:schemeClr val="bg1"/>
              </a:solidFill>
            </a:endParaRPr>
          </a:p>
          <a:p>
            <a:pPr marL="342900" lvl="1" indent="-342900"/>
            <a:r>
              <a:rPr lang="de-DE" sz="2800" b="1" dirty="0" smtClean="0">
                <a:solidFill>
                  <a:schemeClr val="bg1"/>
                </a:solidFill>
              </a:rPr>
              <a:t>CHF 725‘000</a:t>
            </a:r>
            <a:endParaRPr lang="de-DE" sz="2800" dirty="0">
              <a:solidFill>
                <a:schemeClr val="bg1"/>
              </a:solidFill>
            </a:endParaRPr>
          </a:p>
          <a:p>
            <a:pPr marL="342900" lvl="1" indent="-342900">
              <a:spcBef>
                <a:spcPts val="1176"/>
              </a:spcBef>
            </a:pPr>
            <a:endParaRPr lang="de-DE" sz="2400" dirty="0">
              <a:solidFill>
                <a:schemeClr val="bg1"/>
              </a:solidFill>
            </a:endParaRPr>
          </a:p>
        </p:txBody>
      </p:sp>
      <p:pic>
        <p:nvPicPr>
          <p:cNvPr id="3" name="Bild 2" descr="IMG_864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1804786"/>
            <a:ext cx="3224625" cy="2418468"/>
          </a:xfrm>
          <a:prstGeom prst="rect">
            <a:avLst/>
          </a:prstGeom>
        </p:spPr>
      </p:pic>
    </p:spTree>
    <p:extLst>
      <p:ext uri="{BB962C8B-B14F-4D97-AF65-F5344CB8AC3E}">
        <p14:creationId xmlns:p14="http://schemas.microsoft.com/office/powerpoint/2010/main" xmlns="" val="3892258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Erbebenertüchtigung</a:t>
            </a:r>
            <a:endParaRPr lang="de-DE" dirty="0"/>
          </a:p>
        </p:txBody>
      </p:sp>
      <p:sp>
        <p:nvSpPr>
          <p:cNvPr id="3" name="Inhaltsplatzhalter 2"/>
          <p:cNvSpPr>
            <a:spLocks noGrp="1"/>
          </p:cNvSpPr>
          <p:nvPr>
            <p:ph sz="half" idx="1"/>
          </p:nvPr>
        </p:nvSpPr>
        <p:spPr/>
        <p:txBody>
          <a:bodyPr>
            <a:norm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pPr marL="0" indent="0">
              <a:buNone/>
            </a:pPr>
            <a:endParaRPr lang="de-DE" dirty="0" smtClean="0"/>
          </a:p>
        </p:txBody>
      </p:sp>
      <p:sp>
        <p:nvSpPr>
          <p:cNvPr id="8" name="Inhaltsplatzhalter 7"/>
          <p:cNvSpPr>
            <a:spLocks noGrp="1"/>
          </p:cNvSpPr>
          <p:nvPr>
            <p:ph sz="half" idx="2"/>
          </p:nvPr>
        </p:nvSpPr>
        <p:spPr>
          <a:xfrm>
            <a:off x="3928778" y="1804786"/>
            <a:ext cx="4758022" cy="4321377"/>
          </a:xfrm>
        </p:spPr>
        <p:txBody>
          <a:bodyPr>
            <a:normAutofit/>
          </a:bodyPr>
          <a:lstStyle/>
          <a:p>
            <a:pPr marL="0" indent="0">
              <a:buNone/>
            </a:pPr>
            <a:r>
              <a:rPr lang="de-DE" b="1" dirty="0"/>
              <a:t>Probleme / Lösungen:</a:t>
            </a:r>
          </a:p>
          <a:p>
            <a:pPr marL="400050">
              <a:buFont typeface="+mj-lt"/>
              <a:buAutoNum type="alphaLcPeriod"/>
            </a:pPr>
            <a:r>
              <a:rPr lang="de-DE" dirty="0" smtClean="0"/>
              <a:t>Erdbebenertüchtigung </a:t>
            </a:r>
            <a:endParaRPr lang="de-DE" dirty="0"/>
          </a:p>
          <a:p>
            <a:pPr marL="800100" lvl="1"/>
            <a:r>
              <a:rPr lang="de-DE" b="1" u="sng" dirty="0" smtClean="0">
                <a:solidFill>
                  <a:schemeClr val="accent1">
                    <a:lumMod val="75000"/>
                  </a:schemeClr>
                </a:solidFill>
              </a:rPr>
              <a:t>Verstärkungen </a:t>
            </a:r>
            <a:r>
              <a:rPr lang="de-DE" b="1" u="sng" dirty="0" err="1" smtClean="0">
                <a:solidFill>
                  <a:schemeClr val="accent1">
                    <a:lumMod val="75000"/>
                  </a:schemeClr>
                </a:solidFill>
              </a:rPr>
              <a:t>gemäss</a:t>
            </a:r>
            <a:r>
              <a:rPr lang="de-DE" b="1" u="sng" dirty="0" smtClean="0">
                <a:solidFill>
                  <a:schemeClr val="accent1">
                    <a:lumMod val="75000"/>
                  </a:schemeClr>
                </a:solidFill>
              </a:rPr>
              <a:t> Vorschlag Studie des beauftragten Ingenieurbüros RAPP </a:t>
            </a:r>
            <a:r>
              <a:rPr lang="de-DE" b="1" u="sng" dirty="0" err="1" smtClean="0">
                <a:solidFill>
                  <a:schemeClr val="accent1">
                    <a:lumMod val="75000"/>
                  </a:schemeClr>
                </a:solidFill>
              </a:rPr>
              <a:t>Infra</a:t>
            </a:r>
            <a:endParaRPr lang="de-DE" b="1" u="sng" dirty="0" smtClean="0">
              <a:solidFill>
                <a:schemeClr val="accent1">
                  <a:lumMod val="75000"/>
                </a:schemeClr>
              </a:solidFill>
            </a:endParaRPr>
          </a:p>
          <a:p>
            <a:pPr marL="800100" lvl="1"/>
            <a:endParaRPr lang="de-DE" i="1" dirty="0" smtClean="0">
              <a:solidFill>
                <a:srgbClr val="FF0000"/>
              </a:solidFill>
            </a:endParaRPr>
          </a:p>
          <a:p>
            <a:pPr marL="514350" lvl="1" indent="0">
              <a:buNone/>
            </a:pPr>
            <a:r>
              <a:rPr lang="de-DE" i="1" dirty="0" smtClean="0"/>
              <a:t>Der </a:t>
            </a:r>
            <a:r>
              <a:rPr lang="de-DE" i="1" dirty="0"/>
              <a:t>Vorschlag </a:t>
            </a:r>
            <a:r>
              <a:rPr lang="de-DE" i="1" dirty="0" smtClean="0"/>
              <a:t>führt </a:t>
            </a:r>
            <a:r>
              <a:rPr lang="de-DE" i="1" dirty="0"/>
              <a:t>zu einer Verbesserung der </a:t>
            </a:r>
            <a:r>
              <a:rPr lang="de-DE" i="1" dirty="0" smtClean="0"/>
              <a:t>Erdbeben-</a:t>
            </a:r>
            <a:r>
              <a:rPr lang="de-DE" i="1" dirty="0" err="1" smtClean="0"/>
              <a:t>ertüchtigung</a:t>
            </a:r>
            <a:r>
              <a:rPr lang="de-DE" i="1" dirty="0"/>
              <a:t>, so dass die Halle bei einem Erdbeben wie in Kobe/Japan </a:t>
            </a:r>
            <a:r>
              <a:rPr lang="de-DE" i="1" dirty="0" smtClean="0"/>
              <a:t>(Stärke </a:t>
            </a:r>
            <a:r>
              <a:rPr lang="de-DE" i="1" dirty="0"/>
              <a:t>8) nicht kollabieren </a:t>
            </a:r>
            <a:r>
              <a:rPr lang="de-DE" i="1" dirty="0" smtClean="0"/>
              <a:t>soll.</a:t>
            </a:r>
            <a:endParaRPr lang="de-DE" i="1" dirty="0"/>
          </a:p>
        </p:txBody>
      </p:sp>
      <p:sp>
        <p:nvSpPr>
          <p:cNvPr id="7" name="Abgerundetes Rechteck 6"/>
          <p:cNvSpPr/>
          <p:nvPr/>
        </p:nvSpPr>
        <p:spPr>
          <a:xfrm>
            <a:off x="457200" y="4664756"/>
            <a:ext cx="3224625" cy="1767260"/>
          </a:xfrm>
          <a:prstGeom prst="round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t" anchorCtr="0"/>
          <a:lstStyle/>
          <a:p>
            <a:pPr marL="342900" lvl="1" indent="-342900">
              <a:spcBef>
                <a:spcPts val="1176"/>
              </a:spcBef>
            </a:pPr>
            <a:r>
              <a:rPr lang="de-DE" dirty="0" smtClean="0">
                <a:solidFill>
                  <a:schemeClr val="bg1"/>
                </a:solidFill>
              </a:rPr>
              <a:t>Investition Abklärungen:</a:t>
            </a:r>
            <a:endParaRPr lang="de-DE" sz="2400" dirty="0">
              <a:solidFill>
                <a:schemeClr val="bg1"/>
              </a:solidFill>
            </a:endParaRPr>
          </a:p>
          <a:p>
            <a:pPr marL="342900" lvl="1" indent="-342900"/>
            <a:r>
              <a:rPr lang="de-DE" sz="2800" b="1" dirty="0" smtClean="0">
                <a:solidFill>
                  <a:schemeClr val="bg1"/>
                </a:solidFill>
              </a:rPr>
              <a:t>CHF 402‘000</a:t>
            </a:r>
          </a:p>
          <a:p>
            <a:pPr marL="342900" lvl="1" indent="-342900">
              <a:spcBef>
                <a:spcPts val="1176"/>
              </a:spcBef>
            </a:pPr>
            <a:r>
              <a:rPr lang="de-DE" dirty="0" smtClean="0">
                <a:solidFill>
                  <a:schemeClr val="bg1"/>
                </a:solidFill>
              </a:rPr>
              <a:t>Investition Antrag:</a:t>
            </a:r>
            <a:endParaRPr lang="de-DE" sz="2400" dirty="0">
              <a:solidFill>
                <a:schemeClr val="bg1"/>
              </a:solidFill>
            </a:endParaRPr>
          </a:p>
          <a:p>
            <a:pPr marL="342900" lvl="1" indent="-342900"/>
            <a:r>
              <a:rPr lang="de-DE" sz="2800" b="1" dirty="0" smtClean="0">
                <a:solidFill>
                  <a:schemeClr val="bg1"/>
                </a:solidFill>
              </a:rPr>
              <a:t>CHF 405‘000</a:t>
            </a:r>
            <a:endParaRPr lang="de-DE" sz="2800" b="1" dirty="0">
              <a:solidFill>
                <a:schemeClr val="bg1"/>
              </a:solidFill>
            </a:endParaRPr>
          </a:p>
          <a:p>
            <a:pPr marL="342900" lvl="1" indent="-342900">
              <a:spcBef>
                <a:spcPts val="1176"/>
              </a:spcBef>
            </a:pPr>
            <a:endParaRPr lang="de-DE" sz="2400" dirty="0">
              <a:solidFill>
                <a:schemeClr val="bg1"/>
              </a:solidFill>
            </a:endParaRPr>
          </a:p>
        </p:txBody>
      </p:sp>
      <p:pic>
        <p:nvPicPr>
          <p:cNvPr id="4" name="Bild 3" descr="1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199" y="1804785"/>
            <a:ext cx="3224625" cy="2707181"/>
          </a:xfrm>
          <a:prstGeom prst="rect">
            <a:avLst/>
          </a:prstGeom>
        </p:spPr>
      </p:pic>
    </p:spTree>
    <p:extLst>
      <p:ext uri="{BB962C8B-B14F-4D97-AF65-F5344CB8AC3E}">
        <p14:creationId xmlns:p14="http://schemas.microsoft.com/office/powerpoint/2010/main" xmlns="" val="2283487890"/>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1841</Words>
  <Application>Microsoft Office PowerPoint</Application>
  <PresentationFormat>Bildschirmpräsentation (4:3)</PresentationFormat>
  <Paragraphs>269</Paragraphs>
  <Slides>10</Slides>
  <Notes>10</Notes>
  <HiddenSlides>1</HiddenSlides>
  <MMClips>0</MMClips>
  <ScaleCrop>false</ScaleCrop>
  <HeadingPairs>
    <vt:vector size="4" baseType="variant">
      <vt:variant>
        <vt:lpstr>Design</vt:lpstr>
      </vt:variant>
      <vt:variant>
        <vt:i4>1</vt:i4>
      </vt:variant>
      <vt:variant>
        <vt:lpstr>Folientitel</vt:lpstr>
      </vt:variant>
      <vt:variant>
        <vt:i4>10</vt:i4>
      </vt:variant>
    </vt:vector>
  </HeadingPairs>
  <TitlesOfParts>
    <vt:vector size="11" baseType="lpstr">
      <vt:lpstr>Office-Design</vt:lpstr>
      <vt:lpstr>Mehrzweckhalle Löhrenacker</vt:lpstr>
      <vt:lpstr>Sanierung Mehrzweckhalle Löhrenacker</vt:lpstr>
      <vt:lpstr>Auslöser</vt:lpstr>
      <vt:lpstr>Teilprojekte + Investitionskosten</vt:lpstr>
      <vt:lpstr>Aussenfassade Garderobe + Halle</vt:lpstr>
      <vt:lpstr>Küche + Kaffee</vt:lpstr>
      <vt:lpstr>Eingang + Wegführung</vt:lpstr>
      <vt:lpstr>Decke + Dach + Photovoltaikanlage</vt:lpstr>
      <vt:lpstr>Erbebenertüchtigung</vt:lpstr>
      <vt:lpstr>Schluss + Antrag</vt:lpstr>
    </vt:vector>
  </TitlesOfParts>
  <Company>Gerster Project Management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Urs Gerster</dc:creator>
  <cp:lastModifiedBy>rbloe</cp:lastModifiedBy>
  <cp:revision>160</cp:revision>
  <cp:lastPrinted>2014-05-15T02:42:05Z</cp:lastPrinted>
  <dcterms:created xsi:type="dcterms:W3CDTF">2014-01-23T08:19:55Z</dcterms:created>
  <dcterms:modified xsi:type="dcterms:W3CDTF">2014-05-20T09:19:57Z</dcterms:modified>
</cp:coreProperties>
</file>