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60" autoAdjust="0"/>
  </p:normalViewPr>
  <p:slideViewPr>
    <p:cSldViewPr>
      <p:cViewPr varScale="1">
        <p:scale>
          <a:sx n="157" d="100"/>
          <a:sy n="157" d="100"/>
        </p:scale>
        <p:origin x="18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govp003.aesch.ch\Buchhaltung\FA%20PB\Buchhaltung\Abschluss\2013\Rechnung\140328%20Rechnung%202013%20Zutat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govp003.aesch.ch\Buchhaltung\FA%20PB\Buchhaltung\Abschluss\2013\Rechnung\140328%20Rechnung%202013%20Zutat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govp003.aesch.ch\Buchhaltung\FA%20PB\Buchhaltung\Abschluss\2013\Rechnung\140314%20Rechnung%202013%20Zutate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3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sch.ch\Group\Buchhaltung\FA%20PB\Buchhaltung\Abschluss\2013\PP%20Pr&#228;sentation\Grafik%20Schulden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61224365498287"/>
          <c:y val="0.14863536598868068"/>
          <c:w val="0.51851276692360526"/>
          <c:h val="0.733482306695994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4957262440732479E-2"/>
                  <c:y val="-6.04524988540235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83758886237826E-2"/>
                  <c:y val="1.20904997708041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735035544950034E-3"/>
                  <c:y val="2.41809995416082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683758886237826E-2"/>
                  <c:y val="-5.541415046719475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259200777440794E-2"/>
                  <c:y val="-1.54936898539286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093608066894918E-2"/>
                  <c:y val="-3.753052970193119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293279022403261E-2"/>
                  <c:y val="-3.8554216867469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AufwFktGrafik!$N$10:$N$17</c:f>
              <c:strCache>
                <c:ptCount val="8"/>
                <c:pt idx="0">
                  <c:v>Allg. Verwaltung</c:v>
                </c:pt>
                <c:pt idx="1">
                  <c:v>Oeff. Sicherheit</c:v>
                </c:pt>
                <c:pt idx="2">
                  <c:v>Bildung</c:v>
                </c:pt>
                <c:pt idx="3">
                  <c:v>Kultur u. Freizeit</c:v>
                </c:pt>
                <c:pt idx="4">
                  <c:v>Gesundheit</c:v>
                </c:pt>
                <c:pt idx="5">
                  <c:v>Soz. Wohlfahrt</c:v>
                </c:pt>
                <c:pt idx="6">
                  <c:v>Verkehr</c:v>
                </c:pt>
                <c:pt idx="7">
                  <c:v>Umwelt / Raumplanung</c:v>
                </c:pt>
              </c:strCache>
            </c:strRef>
          </c:cat>
          <c:val>
            <c:numRef>
              <c:f>AufwFktGrafik!$O$10:$O$17</c:f>
              <c:numCache>
                <c:formatCode>#,##0</c:formatCode>
                <c:ptCount val="8"/>
                <c:pt idx="0">
                  <c:v>4434.4581000000007</c:v>
                </c:pt>
                <c:pt idx="1">
                  <c:v>749.29250999999988</c:v>
                </c:pt>
                <c:pt idx="2">
                  <c:v>9661.5789700000005</c:v>
                </c:pt>
                <c:pt idx="3">
                  <c:v>2025.1431600000001</c:v>
                </c:pt>
                <c:pt idx="4">
                  <c:v>1561.9537999999998</c:v>
                </c:pt>
                <c:pt idx="5">
                  <c:v>3764.8149199999998</c:v>
                </c:pt>
                <c:pt idx="6">
                  <c:v>1923.76324</c:v>
                </c:pt>
                <c:pt idx="7">
                  <c:v>597.64834000000008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14505709502279"/>
          <c:y val="0.14863536598868068"/>
          <c:w val="0.53580954162053462"/>
          <c:h val="0.7143502693771695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1.9369118494334661E-2"/>
                  <c:y val="3.31169130174517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088779256496943E-3"/>
                  <c:y val="3.4004160528866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591559487475266E-3"/>
                  <c:y val="2.57575740015970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438733923120918E-2"/>
                  <c:y val="-3.679653428799575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ln>
                <a:solidFill>
                  <a:sysClr val="windowText" lastClr="000000"/>
                </a:solidFill>
              </a:ln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[1]AufwArtGrafik!$N$10:$N$15</c:f>
              <c:strCache>
                <c:ptCount val="6"/>
                <c:pt idx="0">
                  <c:v>Personalaufwand</c:v>
                </c:pt>
                <c:pt idx="1">
                  <c:v>Sachaufwand</c:v>
                </c:pt>
                <c:pt idx="2">
                  <c:v>Passivzinsen</c:v>
                </c:pt>
                <c:pt idx="3">
                  <c:v>Abschreibungen</c:v>
                </c:pt>
                <c:pt idx="4">
                  <c:v>Entschädigungen an Gemeinwesen</c:v>
                </c:pt>
                <c:pt idx="5">
                  <c:v>Eigene Beiträge</c:v>
                </c:pt>
              </c:strCache>
            </c:strRef>
          </c:cat>
          <c:val>
            <c:numRef>
              <c:f>AufwArtGrafik!$O$10:$O$15</c:f>
              <c:numCache>
                <c:formatCode>#,##0</c:formatCode>
                <c:ptCount val="6"/>
                <c:pt idx="0">
                  <c:v>18072.991370000003</c:v>
                </c:pt>
                <c:pt idx="1">
                  <c:v>6641.8357000000005</c:v>
                </c:pt>
                <c:pt idx="2">
                  <c:v>228.98604999999998</c:v>
                </c:pt>
                <c:pt idx="3">
                  <c:v>2405.2487000000001</c:v>
                </c:pt>
                <c:pt idx="4">
                  <c:v>1475.94523</c:v>
                </c:pt>
                <c:pt idx="5">
                  <c:v>8135.4363899999989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78841482167132"/>
          <c:y val="0.14863536598868068"/>
          <c:w val="0.53829477905404133"/>
          <c:h val="0.72411652842670748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8.9121884527864487E-3"/>
                  <c:y val="3.015350747808027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40575562464188E-2"/>
                  <c:y val="2.99229472178708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761477381199092E-2"/>
                  <c:y val="-1.17620998319533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9591559487475266E-3"/>
                  <c:y val="2.57575740015970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175373623325662E-2"/>
                  <c:y val="4.45644953201843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4956130284460765E-2"/>
                  <c:y val="-3.01343916128079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7876800924341612E-2"/>
                  <c:y val="-1.80915203002531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ln>
                <a:solidFill>
                  <a:sysClr val="windowText" lastClr="000000"/>
                </a:solidFill>
              </a:ln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[2]ErtrArtGrafik!$N$10:$N$15</c:f>
              <c:strCache>
                <c:ptCount val="6"/>
                <c:pt idx="0">
                  <c:v>Steuern nat. Personen</c:v>
                </c:pt>
                <c:pt idx="1">
                  <c:v>Steuern jur. Personen</c:v>
                </c:pt>
                <c:pt idx="2">
                  <c:v>Regalien + Vermögensertrag</c:v>
                </c:pt>
                <c:pt idx="3">
                  <c:v>Entgelte</c:v>
                </c:pt>
                <c:pt idx="4">
                  <c:v>Beiträge ohne Zweckbindung</c:v>
                </c:pt>
                <c:pt idx="5">
                  <c:v>Rückerstattungen + Beiträge</c:v>
                </c:pt>
              </c:strCache>
            </c:strRef>
          </c:cat>
          <c:val>
            <c:numRef>
              <c:f>ErtrArtGrafik!$O$10:$O$15</c:f>
              <c:numCache>
                <c:formatCode>#,##0</c:formatCode>
                <c:ptCount val="6"/>
                <c:pt idx="0">
                  <c:v>20146.099699999995</c:v>
                </c:pt>
                <c:pt idx="1">
                  <c:v>3110.5009</c:v>
                </c:pt>
                <c:pt idx="2">
                  <c:v>1892.8409299999998</c:v>
                </c:pt>
                <c:pt idx="3">
                  <c:v>7336.8676900000019</c:v>
                </c:pt>
                <c:pt idx="4">
                  <c:v>407.53200999999996</c:v>
                </c:pt>
                <c:pt idx="5">
                  <c:v>3996.2384399999996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83679958562362"/>
          <c:y val="5.3616495961634834E-2"/>
          <c:w val="0.88675958188153259"/>
          <c:h val="0.7455621301775144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Steuern nat. Personen</c:v>
                </c:pt>
              </c:strCache>
            </c:strRef>
          </c:tx>
          <c:spPr>
            <a:ln w="41275">
              <a:solidFill>
                <a:srgbClr val="C0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Sheet1!$B$2:$R$2</c:f>
              <c:numCache>
                <c:formatCode>#,##0</c:formatCode>
                <c:ptCount val="17"/>
                <c:pt idx="0">
                  <c:v>16990</c:v>
                </c:pt>
                <c:pt idx="1">
                  <c:v>18018</c:v>
                </c:pt>
                <c:pt idx="2">
                  <c:v>16932</c:v>
                </c:pt>
                <c:pt idx="3">
                  <c:v>17556</c:v>
                </c:pt>
                <c:pt idx="4">
                  <c:v>17465</c:v>
                </c:pt>
                <c:pt idx="5">
                  <c:v>17509</c:v>
                </c:pt>
                <c:pt idx="6">
                  <c:v>18784</c:v>
                </c:pt>
                <c:pt idx="7">
                  <c:v>19797</c:v>
                </c:pt>
                <c:pt idx="8">
                  <c:v>19218</c:v>
                </c:pt>
                <c:pt idx="9">
                  <c:v>19703</c:v>
                </c:pt>
                <c:pt idx="10">
                  <c:v>19650</c:v>
                </c:pt>
                <c:pt idx="11">
                  <c:v>19398</c:v>
                </c:pt>
                <c:pt idx="12">
                  <c:v>20097</c:v>
                </c:pt>
                <c:pt idx="13">
                  <c:v>20566</c:v>
                </c:pt>
                <c:pt idx="14">
                  <c:v>20521</c:v>
                </c:pt>
                <c:pt idx="15">
                  <c:v>20019</c:v>
                </c:pt>
                <c:pt idx="16">
                  <c:v>20146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Steuern übrige</c:v>
                </c:pt>
              </c:strCache>
            </c:strRef>
          </c:tx>
          <c:spPr>
            <a:ln w="41275">
              <a:solidFill>
                <a:srgbClr val="0066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Sheet1!$B$3:$R$3</c:f>
              <c:numCache>
                <c:formatCode>#,##0</c:formatCode>
                <c:ptCount val="17"/>
                <c:pt idx="0">
                  <c:v>1521</c:v>
                </c:pt>
                <c:pt idx="1">
                  <c:v>1445</c:v>
                </c:pt>
                <c:pt idx="2">
                  <c:v>753</c:v>
                </c:pt>
                <c:pt idx="3">
                  <c:v>921</c:v>
                </c:pt>
                <c:pt idx="4">
                  <c:v>1314</c:v>
                </c:pt>
                <c:pt idx="5">
                  <c:v>1933</c:v>
                </c:pt>
                <c:pt idx="6">
                  <c:v>418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Steuern jur. Personen</c:v>
                </c:pt>
              </c:strCache>
            </c:strRef>
          </c:tx>
          <c:spPr>
            <a:ln w="41275">
              <a:solidFill>
                <a:srgbClr val="333399">
                  <a:lumMod val="75000"/>
                </a:srgbClr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Sheet1!$B$1:$R$1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Sheet1!$B$4:$R$4</c:f>
              <c:numCache>
                <c:formatCode>#,##0</c:formatCode>
                <c:ptCount val="17"/>
                <c:pt idx="0">
                  <c:v>226</c:v>
                </c:pt>
                <c:pt idx="1">
                  <c:v>258</c:v>
                </c:pt>
                <c:pt idx="2">
                  <c:v>2118</c:v>
                </c:pt>
                <c:pt idx="3">
                  <c:v>2094</c:v>
                </c:pt>
                <c:pt idx="4">
                  <c:v>2041</c:v>
                </c:pt>
                <c:pt idx="5">
                  <c:v>2205</c:v>
                </c:pt>
                <c:pt idx="6">
                  <c:v>1994</c:v>
                </c:pt>
                <c:pt idx="7">
                  <c:v>1932</c:v>
                </c:pt>
                <c:pt idx="8">
                  <c:v>2182</c:v>
                </c:pt>
                <c:pt idx="9">
                  <c:v>2472</c:v>
                </c:pt>
                <c:pt idx="10">
                  <c:v>2462</c:v>
                </c:pt>
                <c:pt idx="11">
                  <c:v>3441</c:v>
                </c:pt>
                <c:pt idx="12">
                  <c:v>3436</c:v>
                </c:pt>
                <c:pt idx="13">
                  <c:v>4221</c:v>
                </c:pt>
                <c:pt idx="14">
                  <c:v>3710</c:v>
                </c:pt>
                <c:pt idx="15">
                  <c:v>4847</c:v>
                </c:pt>
                <c:pt idx="16">
                  <c:v>3111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Finanzausgleich</c:v>
                </c:pt>
              </c:strCache>
            </c:strRef>
          </c:tx>
          <c:spPr>
            <a:ln w="41275">
              <a:solidFill>
                <a:srgbClr val="663300"/>
              </a:solidFill>
            </a:ln>
          </c:spPr>
          <c:cat>
            <c:numRef>
              <c:f>Sheet1!$B$1:$R$1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Sheet1!$B$5:$R$5</c:f>
              <c:numCache>
                <c:formatCode>#,##0</c:formatCode>
                <c:ptCount val="17"/>
                <c:pt idx="0">
                  <c:v>2914</c:v>
                </c:pt>
                <c:pt idx="1">
                  <c:v>3148</c:v>
                </c:pt>
                <c:pt idx="2">
                  <c:v>2836</c:v>
                </c:pt>
                <c:pt idx="3">
                  <c:v>2885</c:v>
                </c:pt>
                <c:pt idx="4">
                  <c:v>2912</c:v>
                </c:pt>
                <c:pt idx="5">
                  <c:v>1846</c:v>
                </c:pt>
                <c:pt idx="6">
                  <c:v>2243</c:v>
                </c:pt>
                <c:pt idx="7">
                  <c:v>2281</c:v>
                </c:pt>
                <c:pt idx="8">
                  <c:v>2516</c:v>
                </c:pt>
                <c:pt idx="9">
                  <c:v>3972</c:v>
                </c:pt>
                <c:pt idx="10">
                  <c:v>3387</c:v>
                </c:pt>
                <c:pt idx="11">
                  <c:v>2954</c:v>
                </c:pt>
                <c:pt idx="12">
                  <c:v>2087</c:v>
                </c:pt>
                <c:pt idx="13">
                  <c:v>596.64499999999998</c:v>
                </c:pt>
                <c:pt idx="14">
                  <c:v>-336</c:v>
                </c:pt>
                <c:pt idx="15">
                  <c:v>-96.5</c:v>
                </c:pt>
                <c:pt idx="16">
                  <c:v>340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771232"/>
        <c:axId val="197774760"/>
      </c:lineChart>
      <c:catAx>
        <c:axId val="1977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6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7774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7774760"/>
        <c:scaling>
          <c:orientation val="minMax"/>
        </c:scaling>
        <c:delete val="0"/>
        <c:axPos val="l"/>
        <c:majorGridlines>
          <c:spPr>
            <a:ln w="468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 sz="1200" dirty="0" smtClean="0"/>
                  <a:t>Tausend  </a:t>
                </a:r>
                <a:r>
                  <a:rPr lang="de-CH" sz="1200" baseline="0" dirty="0" smtClean="0"/>
                  <a:t>Franken</a:t>
                </a:r>
                <a:endParaRPr lang="de-CH" sz="1200" dirty="0"/>
              </a:p>
            </c:rich>
          </c:tx>
          <c:layout>
            <c:manualLayout>
              <c:xMode val="edge"/>
              <c:yMode val="edge"/>
              <c:x val="1.0076304409741438E-2"/>
              <c:y val="0.28419852597213541"/>
            </c:manualLayout>
          </c:layout>
          <c:overlay val="0"/>
          <c:spPr>
            <a:noFill/>
            <a:ln w="37479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46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7771232"/>
        <c:crosses val="autoZero"/>
        <c:crossBetween val="between"/>
      </c:valAx>
      <c:spPr>
        <a:noFill/>
        <a:ln w="18739">
          <a:solidFill>
            <a:srgbClr val="000000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10401522141289024"/>
          <c:y val="0.86275691625258399"/>
          <c:w val="0.89598477858711001"/>
          <c:h val="5.0051031590517304E-2"/>
        </c:manualLayout>
      </c:layout>
      <c:overlay val="0"/>
      <c:spPr>
        <a:solidFill>
          <a:srgbClr val="FFFFFF"/>
        </a:solidFill>
        <a:ln w="37479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18815331010748E-2"/>
          <c:y val="5.6213017751479327E-2"/>
          <c:w val="0.88675958188153259"/>
          <c:h val="0.7455621301775144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Eigenkapital</c:v>
                </c:pt>
              </c:strCache>
            </c:strRef>
          </c:tx>
          <c:spPr>
            <a:ln w="44450">
              <a:solidFill>
                <a:srgbClr val="FF66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Sheet1!$B$2:$R$2</c:f>
              <c:numCache>
                <c:formatCode>0.0</c:formatCode>
                <c:ptCount val="17"/>
                <c:pt idx="0" formatCode="General">
                  <c:v>1.7</c:v>
                </c:pt>
                <c:pt idx="1">
                  <c:v>2.5</c:v>
                </c:pt>
                <c:pt idx="2">
                  <c:v>3.9</c:v>
                </c:pt>
                <c:pt idx="3">
                  <c:v>5.5</c:v>
                </c:pt>
                <c:pt idx="4">
                  <c:v>5.9</c:v>
                </c:pt>
                <c:pt idx="5">
                  <c:v>6</c:v>
                </c:pt>
                <c:pt idx="6">
                  <c:v>6.1</c:v>
                </c:pt>
                <c:pt idx="7">
                  <c:v>6.1</c:v>
                </c:pt>
                <c:pt idx="8">
                  <c:v>6.1</c:v>
                </c:pt>
                <c:pt idx="9">
                  <c:v>6.2</c:v>
                </c:pt>
                <c:pt idx="10">
                  <c:v>6.2</c:v>
                </c:pt>
                <c:pt idx="11">
                  <c:v>6.2</c:v>
                </c:pt>
                <c:pt idx="12">
                  <c:v>6.2</c:v>
                </c:pt>
                <c:pt idx="13">
                  <c:v>6.3</c:v>
                </c:pt>
                <c:pt idx="14">
                  <c:v>6.3</c:v>
                </c:pt>
                <c:pt idx="15">
                  <c:v>6.35</c:v>
                </c:pt>
                <c:pt idx="16">
                  <c:v>6.1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Mittel-/langfristige Schulden</c:v>
                </c:pt>
              </c:strCache>
            </c:strRef>
          </c:tx>
          <c:spPr>
            <a:ln w="44450">
              <a:solidFill>
                <a:srgbClr val="00008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Sheet1!$B$3:$R$3</c:f>
              <c:numCache>
                <c:formatCode>0.0</c:formatCode>
                <c:ptCount val="17"/>
                <c:pt idx="0" formatCode="General">
                  <c:v>24.5</c:v>
                </c:pt>
                <c:pt idx="1">
                  <c:v>23.4</c:v>
                </c:pt>
                <c:pt idx="2">
                  <c:v>22.7</c:v>
                </c:pt>
                <c:pt idx="3">
                  <c:v>15.7</c:v>
                </c:pt>
                <c:pt idx="4">
                  <c:v>12.4</c:v>
                </c:pt>
                <c:pt idx="5">
                  <c:v>15.9</c:v>
                </c:pt>
                <c:pt idx="6">
                  <c:v>18.8</c:v>
                </c:pt>
                <c:pt idx="7">
                  <c:v>16.8</c:v>
                </c:pt>
                <c:pt idx="8">
                  <c:v>15.2</c:v>
                </c:pt>
                <c:pt idx="9">
                  <c:v>11.2</c:v>
                </c:pt>
                <c:pt idx="10">
                  <c:v>15.1</c:v>
                </c:pt>
                <c:pt idx="11">
                  <c:v>15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769664"/>
        <c:axId val="197768880"/>
      </c:lineChart>
      <c:catAx>
        <c:axId val="19776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6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7768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7768880"/>
        <c:scaling>
          <c:orientation val="minMax"/>
        </c:scaling>
        <c:delete val="0"/>
        <c:axPos val="l"/>
        <c:majorGridlines>
          <c:spPr>
            <a:ln w="468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/>
                  <a:t>Mio. Fr.</a:t>
                </a:r>
              </a:p>
            </c:rich>
          </c:tx>
          <c:layout>
            <c:manualLayout>
              <c:xMode val="edge"/>
              <c:yMode val="edge"/>
              <c:x val="2.090592334494774E-2"/>
              <c:y val="0.34911242603550441"/>
            </c:manualLayout>
          </c:layout>
          <c:overlay val="0"/>
          <c:spPr>
            <a:noFill/>
            <a:ln w="3747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6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7769664"/>
        <c:crosses val="autoZero"/>
        <c:crossBetween val="between"/>
      </c:valAx>
      <c:spPr>
        <a:noFill/>
        <a:ln w="18739">
          <a:solidFill>
            <a:srgbClr val="000000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49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9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3.1358885017421602E-2"/>
          <c:y val="0.87573964497041956"/>
          <c:w val="0.96864111498258698"/>
          <c:h val="0.11834319526627279"/>
        </c:manualLayout>
      </c:layout>
      <c:overlay val="0"/>
      <c:spPr>
        <a:solidFill>
          <a:srgbClr val="FFFFFF"/>
        </a:solidFill>
        <a:ln w="37479">
          <a:noFill/>
        </a:ln>
      </c:spPr>
      <c:txPr>
        <a:bodyPr/>
        <a:lstStyle/>
        <a:p>
          <a:pPr>
            <a:defRPr sz="2302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19553068950802"/>
          <c:y val="5.6213055254781791E-2"/>
          <c:w val="0.88675958188153259"/>
          <c:h val="0.7455621301775144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Kanton</c:v>
                </c:pt>
              </c:strCache>
            </c:strRef>
          </c:tx>
          <c:spPr>
            <a:ln w="41275">
              <a:solidFill>
                <a:srgbClr val="FF66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Sheet1!$B$2:$R$2</c:f>
              <c:numCache>
                <c:formatCode>#,##0</c:formatCode>
                <c:ptCount val="17"/>
                <c:pt idx="0">
                  <c:v>5362</c:v>
                </c:pt>
                <c:pt idx="1">
                  <c:v>5102</c:v>
                </c:pt>
                <c:pt idx="2">
                  <c:v>4409</c:v>
                </c:pt>
                <c:pt idx="3">
                  <c:v>3704</c:v>
                </c:pt>
                <c:pt idx="4">
                  <c:v>3613</c:v>
                </c:pt>
                <c:pt idx="5">
                  <c:v>3463</c:v>
                </c:pt>
                <c:pt idx="6">
                  <c:v>3766</c:v>
                </c:pt>
                <c:pt idx="7">
                  <c:v>3936</c:v>
                </c:pt>
                <c:pt idx="8">
                  <c:v>3723</c:v>
                </c:pt>
                <c:pt idx="9">
                  <c:v>3710</c:v>
                </c:pt>
                <c:pt idx="10">
                  <c:v>3598</c:v>
                </c:pt>
                <c:pt idx="11">
                  <c:v>3511</c:v>
                </c:pt>
                <c:pt idx="12">
                  <c:v>3130</c:v>
                </c:pt>
                <c:pt idx="13">
                  <c:v>3119</c:v>
                </c:pt>
                <c:pt idx="14">
                  <c:v>3955</c:v>
                </c:pt>
                <c:pt idx="15">
                  <c:v>4083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Gemeinden</c:v>
                </c:pt>
              </c:strCache>
            </c:strRef>
          </c:tx>
          <c:spPr>
            <a:ln w="41275">
              <a:solidFill>
                <a:srgbClr val="00008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Sheet1!$B$3:$R$3</c:f>
              <c:numCache>
                <c:formatCode>#,##0</c:formatCode>
                <c:ptCount val="17"/>
                <c:pt idx="0">
                  <c:v>2214</c:v>
                </c:pt>
                <c:pt idx="1">
                  <c:v>2139</c:v>
                </c:pt>
                <c:pt idx="2">
                  <c:v>2008</c:v>
                </c:pt>
                <c:pt idx="3">
                  <c:v>2000</c:v>
                </c:pt>
                <c:pt idx="4">
                  <c:v>1943</c:v>
                </c:pt>
                <c:pt idx="5">
                  <c:v>2078</c:v>
                </c:pt>
                <c:pt idx="6">
                  <c:v>2133</c:v>
                </c:pt>
                <c:pt idx="7">
                  <c:v>2021</c:v>
                </c:pt>
                <c:pt idx="8">
                  <c:v>1953</c:v>
                </c:pt>
                <c:pt idx="9">
                  <c:v>1845</c:v>
                </c:pt>
                <c:pt idx="10">
                  <c:v>1822</c:v>
                </c:pt>
                <c:pt idx="11">
                  <c:v>1698</c:v>
                </c:pt>
                <c:pt idx="12">
                  <c:v>1661</c:v>
                </c:pt>
                <c:pt idx="13">
                  <c:v>1647</c:v>
                </c:pt>
                <c:pt idx="14">
                  <c:v>1460</c:v>
                </c:pt>
                <c:pt idx="15">
                  <c:v>1241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Aesch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Sheet1!$B$1:$R$1</c:f>
              <c:numCache>
                <c:formatCode>General</c:formatCod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Sheet1!$B$4:$R$4</c:f>
              <c:numCache>
                <c:formatCode>#,##0</c:formatCode>
                <c:ptCount val="17"/>
                <c:pt idx="0">
                  <c:v>2435</c:v>
                </c:pt>
                <c:pt idx="1">
                  <c:v>2323</c:v>
                </c:pt>
                <c:pt idx="2">
                  <c:v>2252</c:v>
                </c:pt>
                <c:pt idx="3">
                  <c:v>1557</c:v>
                </c:pt>
                <c:pt idx="4">
                  <c:v>1254</c:v>
                </c:pt>
                <c:pt idx="5">
                  <c:v>1605</c:v>
                </c:pt>
                <c:pt idx="6">
                  <c:v>1880</c:v>
                </c:pt>
                <c:pt idx="7">
                  <c:v>1677</c:v>
                </c:pt>
                <c:pt idx="8">
                  <c:v>1526</c:v>
                </c:pt>
                <c:pt idx="9">
                  <c:v>1116</c:v>
                </c:pt>
                <c:pt idx="10">
                  <c:v>1508</c:v>
                </c:pt>
                <c:pt idx="11">
                  <c:v>1486</c:v>
                </c:pt>
                <c:pt idx="12">
                  <c:v>782</c:v>
                </c:pt>
                <c:pt idx="13">
                  <c:v>780</c:v>
                </c:pt>
                <c:pt idx="14">
                  <c:v>777</c:v>
                </c:pt>
                <c:pt idx="15">
                  <c:v>781</c:v>
                </c:pt>
                <c:pt idx="16">
                  <c:v>781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918088"/>
        <c:axId val="269089240"/>
      </c:lineChart>
      <c:catAx>
        <c:axId val="196918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6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69089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9089240"/>
        <c:scaling>
          <c:orientation val="minMax"/>
        </c:scaling>
        <c:delete val="0"/>
        <c:axPos val="l"/>
        <c:majorGridlines>
          <c:spPr>
            <a:ln w="468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7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CH" dirty="0" smtClean="0"/>
                  <a:t>Fr./Einwohner</a:t>
                </a:r>
                <a:endParaRPr lang="de-CH" dirty="0"/>
              </a:p>
            </c:rich>
          </c:tx>
          <c:layout>
            <c:manualLayout>
              <c:xMode val="edge"/>
              <c:yMode val="edge"/>
              <c:x val="1.7811752569935165E-2"/>
              <c:y val="0.28419852597213541"/>
            </c:manualLayout>
          </c:layout>
          <c:overlay val="0"/>
          <c:spPr>
            <a:noFill/>
            <a:ln w="37479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46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3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96918088"/>
        <c:crosses val="autoZero"/>
        <c:crossBetween val="between"/>
      </c:valAx>
      <c:spPr>
        <a:noFill/>
        <a:ln w="18739">
          <a:solidFill>
            <a:srgbClr val="000000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49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9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149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17054007559055578"/>
          <c:y val="0.87573971271832118"/>
          <c:w val="0.78213128529526232"/>
          <c:h val="8.1694706780986767E-2"/>
        </c:manualLayout>
      </c:layout>
      <c:overlay val="0"/>
      <c:spPr>
        <a:solidFill>
          <a:srgbClr val="FFFFFF"/>
        </a:solidFill>
        <a:ln w="37479">
          <a:noFill/>
        </a:ln>
      </c:spPr>
      <c:txPr>
        <a:bodyPr/>
        <a:lstStyle/>
        <a:p>
          <a:pPr>
            <a:defRPr sz="2302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5741821132448"/>
          <c:y val="6.2393431590282128E-2"/>
          <c:w val="0.86911142886846382"/>
          <c:h val="0.628206701238735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Tabelle1!$I$5:$I$14</c:f>
              <c:strCache>
                <c:ptCount val="10"/>
                <c:pt idx="0">
                  <c:v>Biel-Benken</c:v>
                </c:pt>
                <c:pt idx="1">
                  <c:v>Therwil</c:v>
                </c:pt>
                <c:pt idx="2">
                  <c:v>Aesch 2013</c:v>
                </c:pt>
                <c:pt idx="3">
                  <c:v>Aesch 2012</c:v>
                </c:pt>
                <c:pt idx="4">
                  <c:v>Birsfelden</c:v>
                </c:pt>
                <c:pt idx="5">
                  <c:v>Ø Kanton BL</c:v>
                </c:pt>
                <c:pt idx="6">
                  <c:v>Reinach</c:v>
                </c:pt>
                <c:pt idx="7">
                  <c:v>Arlesheim</c:v>
                </c:pt>
                <c:pt idx="8">
                  <c:v>Muttenz</c:v>
                </c:pt>
                <c:pt idx="9">
                  <c:v>Münchenstein</c:v>
                </c:pt>
              </c:strCache>
            </c:strRef>
          </c:cat>
          <c:val>
            <c:numRef>
              <c:f>Tabelle1!$J$5:$J$14</c:f>
              <c:numCache>
                <c:formatCode>General</c:formatCode>
                <c:ptCount val="10"/>
                <c:pt idx="0" formatCode="#,##0">
                  <c:v>67</c:v>
                </c:pt>
                <c:pt idx="1">
                  <c:v>718</c:v>
                </c:pt>
                <c:pt idx="2" formatCode="#,##0">
                  <c:v>781</c:v>
                </c:pt>
                <c:pt idx="3" formatCode="#,##0">
                  <c:v>781</c:v>
                </c:pt>
                <c:pt idx="4" formatCode="#,##0">
                  <c:v>1104</c:v>
                </c:pt>
                <c:pt idx="5" formatCode="#,##0">
                  <c:v>1241</c:v>
                </c:pt>
                <c:pt idx="6" formatCode="#,##0">
                  <c:v>1281</c:v>
                </c:pt>
                <c:pt idx="7" formatCode="#,##0">
                  <c:v>1657</c:v>
                </c:pt>
                <c:pt idx="8" formatCode="#,##0">
                  <c:v>1723</c:v>
                </c:pt>
                <c:pt idx="9" formatCode="#,##0">
                  <c:v>2218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857272"/>
        <c:axId val="271860800"/>
      </c:barChart>
      <c:catAx>
        <c:axId val="271857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71860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18608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71857272"/>
        <c:crosses val="autoZero"/>
        <c:crossBetween val="between"/>
      </c:valAx>
      <c:spPr>
        <a:noFill/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EF30A-7EF9-4592-860F-487CA24569EA}" type="datetimeFigureOut">
              <a:rPr lang="de-DE" smtClean="0"/>
              <a:pPr/>
              <a:t>08.05.2014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4A229-804F-44FF-9E53-24434FC8A63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278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4A229-804F-44FF-9E53-24434FC8A636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388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:\Logos\Aescher Logo (Vorlage) normal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01813" cy="447675"/>
          </a:xfrm>
          <a:prstGeom prst="rect">
            <a:avLst/>
          </a:prstGeom>
          <a:noFill/>
        </p:spPr>
      </p:pic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86081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60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286124"/>
            <a:ext cx="7772400" cy="2286016"/>
          </a:xfrm>
        </p:spPr>
        <p:txBody>
          <a:bodyPr lIns="45720" rIns="45720">
            <a:noAutofit/>
          </a:bodyPr>
          <a:lstStyle>
            <a:lvl1pPr marL="0" marR="64008" indent="0" algn="ctr">
              <a:buNone/>
              <a:defRPr sz="5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5493614"/>
            <a:ext cx="9147765" cy="1364386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>
          <a:xfrm>
            <a:off x="6012652" y="6407944"/>
            <a:ext cx="1774058" cy="365760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de-DE" dirty="0" smtClean="0"/>
              <a:t>Datum der </a:t>
            </a:r>
            <a:r>
              <a:rPr lang="de-DE" dirty="0" err="1" smtClean="0"/>
              <a:t>Präs</a:t>
            </a:r>
            <a:r>
              <a:rPr lang="de-DE" dirty="0" smtClean="0"/>
              <a:t>.</a:t>
            </a:r>
            <a:endParaRPr lang="de-CH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143240" y="6407944"/>
            <a:ext cx="2873133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de-CH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>
          <a:xfrm>
            <a:off x="7786710" y="6407944"/>
            <a:ext cx="642942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B333B269-2154-4157-853D-B63D480727D0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 Zweite Ebene</a:t>
            </a:r>
          </a:p>
          <a:p>
            <a:pPr lvl="2" eaLnBrk="1" latinLnBrk="0" hangingPunct="1"/>
            <a:r>
              <a:rPr lang="de-DE" dirty="0" smtClean="0"/>
              <a:t> Dritte Ebene</a:t>
            </a:r>
          </a:p>
          <a:p>
            <a:pPr lvl="3" eaLnBrk="1" latinLnBrk="0" hangingPunct="1"/>
            <a:r>
              <a:rPr lang="de-DE" dirty="0" smtClean="0"/>
              <a:t> Vierte Ebene</a:t>
            </a:r>
          </a:p>
          <a:p>
            <a:pPr lvl="4" eaLnBrk="1" latinLnBrk="0" hangingPunct="1"/>
            <a:r>
              <a:rPr lang="de-DE" dirty="0" smtClean="0"/>
              <a:t> Fünfte Ebene</a:t>
            </a:r>
            <a:endParaRPr kumimoji="0"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>
          <a:xfrm>
            <a:off x="6298404" y="6484890"/>
            <a:ext cx="1774058" cy="365760"/>
          </a:xfrm>
        </p:spPr>
        <p:txBody>
          <a:bodyPr/>
          <a:lstStyle/>
          <a:p>
            <a:fld id="{6A46B3C8-BEF0-4159-9ACF-CB13F8ED4D44}" type="datetime4">
              <a:rPr lang="de-DE" smtClean="0"/>
              <a:pPr/>
              <a:t>8. Mai 2014</a:t>
            </a:fld>
            <a:endParaRPr lang="de-CH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>
          <a:xfrm>
            <a:off x="8072462" y="6484890"/>
            <a:ext cx="642942" cy="365125"/>
          </a:xfrm>
        </p:spPr>
        <p:txBody>
          <a:bodyPr/>
          <a:lstStyle/>
          <a:p>
            <a:fld id="{2474F961-124A-48A5-9773-1748D2B1AE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>
          <a:xfrm>
            <a:off x="3428992" y="6484890"/>
            <a:ext cx="2873133" cy="365125"/>
          </a:xfrm>
        </p:spPr>
        <p:txBody>
          <a:bodyPr/>
          <a:lstStyle/>
          <a:p>
            <a:r>
              <a:rPr lang="de-CH" smtClean="0"/>
              <a:t>Neuzuzügerapéro 2012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dirty="0" smtClean="0"/>
              <a:t>IT Infrastruktur GV Aesch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8229600" cy="4165064"/>
          </a:xfrm>
          <a:prstGeom prst="rect">
            <a:avLst/>
          </a:prstGeom>
        </p:spPr>
        <p:txBody>
          <a:bodyPr vert="horz">
            <a:noAutofit/>
          </a:bodyPr>
          <a:lstStyle>
            <a:extLst/>
          </a:lstStyle>
          <a:p>
            <a:pPr lvl="0" eaLnBrk="1" latinLnBrk="0" hangingPunct="1"/>
            <a:r>
              <a:rPr kumimoji="0" lang="de-DE" dirty="0" smtClean="0"/>
              <a:t>5 	x </a:t>
            </a:r>
            <a:r>
              <a:rPr kumimoji="0" lang="de-DE" dirty="0" err="1" smtClean="0"/>
              <a:t>XenServer</a:t>
            </a:r>
            <a:r>
              <a:rPr kumimoji="0" lang="de-DE" dirty="0" smtClean="0"/>
              <a:t> 5.6Sp2 </a:t>
            </a:r>
            <a:br>
              <a:rPr kumimoji="0" lang="de-DE" dirty="0" smtClean="0"/>
            </a:br>
            <a:r>
              <a:rPr kumimoji="0" lang="de-DE" dirty="0" smtClean="0"/>
              <a:t>(je 2 x </a:t>
            </a:r>
            <a:r>
              <a:rPr kumimoji="0" lang="de-DE" dirty="0" err="1" smtClean="0"/>
              <a:t>IntelXeon</a:t>
            </a:r>
            <a:r>
              <a:rPr kumimoji="0" lang="de-DE" dirty="0" smtClean="0"/>
              <a:t> 2.80GHZ &amp; 24GB Ram)</a:t>
            </a:r>
          </a:p>
          <a:p>
            <a:pPr lvl="0" eaLnBrk="1" latinLnBrk="0" hangingPunct="1"/>
            <a:r>
              <a:rPr kumimoji="0" lang="en-US" dirty="0" smtClean="0"/>
              <a:t>1 	x Backup Server (HP </a:t>
            </a:r>
            <a:r>
              <a:rPr kumimoji="0" lang="en-US" dirty="0" err="1" smtClean="0"/>
              <a:t>Dataprotector</a:t>
            </a:r>
            <a:r>
              <a:rPr kumimoji="0" lang="en-US" dirty="0" smtClean="0"/>
              <a:t>)</a:t>
            </a:r>
          </a:p>
          <a:p>
            <a:pPr lvl="0" eaLnBrk="1" latinLnBrk="0" hangingPunct="1"/>
            <a:r>
              <a:rPr kumimoji="0" lang="en-US" dirty="0" smtClean="0"/>
              <a:t>1 	x Management Server</a:t>
            </a:r>
          </a:p>
          <a:p>
            <a:pPr lvl="0" eaLnBrk="1" latinLnBrk="0" hangingPunct="1"/>
            <a:r>
              <a:rPr kumimoji="0" lang="en-US" dirty="0" smtClean="0"/>
              <a:t>6 	x </a:t>
            </a:r>
            <a:r>
              <a:rPr kumimoji="0" lang="en-US" dirty="0" err="1" smtClean="0"/>
              <a:t>XenApp</a:t>
            </a:r>
            <a:r>
              <a:rPr kumimoji="0" lang="en-US" dirty="0" smtClean="0"/>
              <a:t> 5.0</a:t>
            </a:r>
          </a:p>
          <a:p>
            <a:pPr lvl="0" eaLnBrk="1" latinLnBrk="0" hangingPunct="1"/>
            <a:r>
              <a:rPr kumimoji="0" lang="en-US" dirty="0" smtClean="0"/>
              <a:t>12 	x VM (Fileserver, Abacus, SQL 2005, </a:t>
            </a:r>
            <a:r>
              <a:rPr kumimoji="0" lang="en-US" dirty="0" err="1" smtClean="0"/>
              <a:t>Printserver</a:t>
            </a:r>
            <a:r>
              <a:rPr kumimoji="0" lang="en-US" dirty="0" smtClean="0"/>
              <a:t>, OCS, Forefront, DC, </a:t>
            </a:r>
            <a:r>
              <a:rPr kumimoji="0" lang="en-US" dirty="0" err="1" smtClean="0"/>
              <a:t>Webinterface</a:t>
            </a:r>
            <a:r>
              <a:rPr kumimoji="0" lang="en-US" dirty="0" smtClean="0"/>
              <a:t>, </a:t>
            </a:r>
            <a:r>
              <a:rPr kumimoji="0" lang="en-US" dirty="0" err="1" smtClean="0"/>
              <a:t>Syslog</a:t>
            </a:r>
            <a:r>
              <a:rPr kumimoji="0" lang="en-US" dirty="0" smtClean="0"/>
              <a:t>, SQL 2000, MFXP)</a:t>
            </a:r>
          </a:p>
          <a:p>
            <a:pPr lvl="0" eaLnBrk="1" latinLnBrk="0" hangingPunct="1"/>
            <a:r>
              <a:rPr kumimoji="0" lang="en-US" dirty="0" smtClean="0"/>
              <a:t>2 	x PVS </a:t>
            </a:r>
            <a:endParaRPr kumimoji="0" lang="en-US" dirty="0"/>
          </a:p>
        </p:txBody>
      </p:sp>
      <p:sp>
        <p:nvSpPr>
          <p:cNvPr id="11" name="Datumsplatzhalter 29"/>
          <p:cNvSpPr>
            <a:spLocks noGrp="1"/>
          </p:cNvSpPr>
          <p:nvPr>
            <p:ph type="dt" sz="half" idx="2"/>
          </p:nvPr>
        </p:nvSpPr>
        <p:spPr>
          <a:xfrm>
            <a:off x="6298404" y="6407944"/>
            <a:ext cx="1774058" cy="365760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de-DE" dirty="0" smtClean="0"/>
              <a:t>Datum der </a:t>
            </a:r>
            <a:r>
              <a:rPr lang="de-DE" dirty="0" err="1" smtClean="0"/>
              <a:t>Präs</a:t>
            </a:r>
            <a:r>
              <a:rPr lang="de-DE" dirty="0" smtClean="0"/>
              <a:t>.</a:t>
            </a:r>
            <a:endParaRPr lang="de-CH" dirty="0"/>
          </a:p>
        </p:txBody>
      </p:sp>
      <p:sp>
        <p:nvSpPr>
          <p:cNvPr id="16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428992" y="6407944"/>
            <a:ext cx="2873133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de-CH" dirty="0"/>
          </a:p>
        </p:txBody>
      </p:sp>
      <p:sp>
        <p:nvSpPr>
          <p:cNvPr id="17" name="Foliennummernplatzhalter 26"/>
          <p:cNvSpPr>
            <a:spLocks noGrp="1"/>
          </p:cNvSpPr>
          <p:nvPr>
            <p:ph type="sldNum" sz="quarter" idx="4"/>
          </p:nvPr>
        </p:nvSpPr>
        <p:spPr>
          <a:xfrm>
            <a:off x="8072462" y="6407944"/>
            <a:ext cx="642942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2474F961-124A-48A5-9773-1748D2B1AE1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9" name="Picture 2" descr="S:\Logos\Aescher Logo (Vorlage) norma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801813" cy="447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722313" indent="-61277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None/>
        <a:tabLst/>
        <a:defRPr kumimoji="0" sz="2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 2" pitchFamily="18" charset="2"/>
        <a:buChar char="O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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Font typeface="Wingdings 2" pitchFamily="18" charset="2"/>
        <a:buChar char="Û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107000"/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dirty="0" smtClean="0"/>
              <a:t>Anzahl User GV Aesch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8229600" cy="4165064"/>
          </a:xfrm>
          <a:prstGeom prst="rect">
            <a:avLst/>
          </a:prstGeom>
        </p:spPr>
        <p:txBody>
          <a:bodyPr vert="horz">
            <a:noAutofit/>
          </a:bodyPr>
          <a:lstStyle>
            <a:extLst/>
          </a:lstStyle>
          <a:p>
            <a:pPr lvl="0" eaLnBrk="1" latinLnBrk="0" hangingPunct="1"/>
            <a:r>
              <a:rPr lang="de-CH" dirty="0" smtClean="0"/>
              <a:t>75 Personen (Verwaltung)</a:t>
            </a:r>
          </a:p>
          <a:p>
            <a:pPr lvl="0" eaLnBrk="1" latinLnBrk="0" hangingPunct="1"/>
            <a:r>
              <a:rPr lang="de-CH" dirty="0" smtClean="0"/>
              <a:t>6'000 Stellenprozente</a:t>
            </a:r>
          </a:p>
          <a:p>
            <a:pPr lvl="0" eaLnBrk="1" latinLnBrk="0" hangingPunct="1"/>
            <a:r>
              <a:rPr lang="de-CH" dirty="0" smtClean="0"/>
              <a:t>Gemeinderäte über Webinterface und </a:t>
            </a:r>
            <a:r>
              <a:rPr lang="de-CH" dirty="0" err="1" smtClean="0"/>
              <a:t>iPad‘s</a:t>
            </a:r>
            <a:r>
              <a:rPr lang="de-CH" dirty="0" smtClean="0"/>
              <a:t> eingebunden</a:t>
            </a:r>
          </a:p>
          <a:p>
            <a:pPr lvl="0" eaLnBrk="1" latinLnBrk="0" hangingPunct="1"/>
            <a:r>
              <a:rPr lang="de-CH" dirty="0" smtClean="0"/>
              <a:t>Primarschullehrer haben eine @</a:t>
            </a:r>
            <a:r>
              <a:rPr lang="de-CH" dirty="0" err="1" smtClean="0"/>
              <a:t>aesch.bl.ch</a:t>
            </a:r>
            <a:r>
              <a:rPr lang="de-CH" dirty="0" smtClean="0"/>
              <a:t> Mailadresse (über Outlook Webinterface)</a:t>
            </a:r>
          </a:p>
          <a:p>
            <a:pPr lvl="0" eaLnBrk="1" latinLnBrk="0" hangingPunct="1"/>
            <a:endParaRPr lang="de-CH" dirty="0" smtClean="0"/>
          </a:p>
          <a:p>
            <a:pPr lvl="0" eaLnBrk="1" latinLnBrk="0" hangingPunct="1"/>
            <a:endParaRPr lang="de-CH" dirty="0" smtClean="0"/>
          </a:p>
          <a:p>
            <a:pPr lvl="0" eaLnBrk="1" latinLnBrk="0" hangingPunct="1"/>
            <a:endParaRPr kumimoji="0" lang="en-US" dirty="0"/>
          </a:p>
        </p:txBody>
      </p:sp>
      <p:sp>
        <p:nvSpPr>
          <p:cNvPr id="11" name="Datumsplatzhalter 29"/>
          <p:cNvSpPr>
            <a:spLocks noGrp="1"/>
          </p:cNvSpPr>
          <p:nvPr>
            <p:ph type="dt" sz="half" idx="2"/>
          </p:nvPr>
        </p:nvSpPr>
        <p:spPr>
          <a:xfrm>
            <a:off x="6298404" y="6407944"/>
            <a:ext cx="1774058" cy="365760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de-DE" dirty="0" smtClean="0"/>
              <a:t>Datum der </a:t>
            </a:r>
            <a:r>
              <a:rPr lang="de-DE" dirty="0" err="1" smtClean="0"/>
              <a:t>Präs</a:t>
            </a:r>
            <a:r>
              <a:rPr lang="de-DE" dirty="0" smtClean="0"/>
              <a:t>.</a:t>
            </a:r>
            <a:endParaRPr lang="de-CH" dirty="0"/>
          </a:p>
        </p:txBody>
      </p:sp>
      <p:sp>
        <p:nvSpPr>
          <p:cNvPr id="16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428992" y="6407944"/>
            <a:ext cx="2873133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de-CH" dirty="0"/>
          </a:p>
        </p:txBody>
      </p:sp>
      <p:sp>
        <p:nvSpPr>
          <p:cNvPr id="17" name="Foliennummernplatzhalter 26"/>
          <p:cNvSpPr>
            <a:spLocks noGrp="1"/>
          </p:cNvSpPr>
          <p:nvPr>
            <p:ph type="sldNum" sz="quarter" idx="4"/>
          </p:nvPr>
        </p:nvSpPr>
        <p:spPr>
          <a:xfrm>
            <a:off x="8072462" y="6407944"/>
            <a:ext cx="642942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2474F961-124A-48A5-9773-1748D2B1AE1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9" name="Picture 2" descr="S:\Logos\Aescher Logo (Vorlage) normal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85728"/>
            <a:ext cx="1801813" cy="447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722313" indent="-61277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Tx/>
        <a:buChar char="-"/>
        <a:tabLst/>
        <a:defRPr kumimoji="0" sz="2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 2" pitchFamily="18" charset="2"/>
        <a:buChar char="O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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Font typeface="Wingdings 2" pitchFamily="18" charset="2"/>
        <a:buChar char="Û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107000"/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Waben quer 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7534919" cy="6016273"/>
          </a:xfrm>
          <a:prstGeom prst="rect">
            <a:avLst/>
          </a:prstGeom>
        </p:spPr>
      </p:pic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3275856" y="1688776"/>
            <a:ext cx="5616624" cy="648072"/>
          </a:xfrm>
        </p:spPr>
        <p:txBody>
          <a:bodyPr/>
          <a:lstStyle/>
          <a:p>
            <a:r>
              <a:rPr lang="de-CH" sz="4000" dirty="0" smtClean="0"/>
              <a:t>Rechnung 2013</a:t>
            </a:r>
            <a:endParaRPr lang="de-CH" sz="4000" dirty="0"/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6297613" y="6492899"/>
            <a:ext cx="177482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17. Juni 2014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072462" y="6484890"/>
            <a:ext cx="642942" cy="365125"/>
          </a:xfrm>
        </p:spPr>
        <p:txBody>
          <a:bodyPr/>
          <a:lstStyle/>
          <a:p>
            <a:fld id="{2474F961-124A-48A5-9773-1748D2B1AE1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18" name="Fußzeilenplatzhalter 6"/>
          <p:cNvSpPr txBox="1">
            <a:spLocks/>
          </p:cNvSpPr>
          <p:nvPr/>
        </p:nvSpPr>
        <p:spPr>
          <a:xfrm>
            <a:off x="3428992" y="6491027"/>
            <a:ext cx="2873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Rechnung 2013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Beiträge Finanzausgleich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55"/>
          <p:cNvGraphicFramePr>
            <a:graphicFrameLocks noGrp="1"/>
          </p:cNvGraphicFramePr>
          <p:nvPr>
            <p:ph idx="1"/>
          </p:nvPr>
        </p:nvGraphicFramePr>
        <p:xfrm>
          <a:off x="230277" y="1432080"/>
          <a:ext cx="8569325" cy="4517200"/>
        </p:xfrm>
        <a:graphic>
          <a:graphicData uri="http://schemas.openxmlformats.org/drawingml/2006/table">
            <a:tbl>
              <a:tblPr/>
              <a:tblGrid>
                <a:gridCol w="2263775"/>
                <a:gridCol w="2057400"/>
                <a:gridCol w="2057400"/>
                <a:gridCol w="219075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Veränderung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Pflegeheime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999`545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940`000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+ 6,3 % 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 / AHV / IV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1`667`680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1`677`000</a:t>
                      </a: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- 0,6 %   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2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Finanzausgleich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- 340`365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-614`000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- 44,6 %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Aufwand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2`326`860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2`003`000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+</a:t>
                      </a: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16,2 %</a:t>
                      </a: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Steuern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207"/>
          <p:cNvGraphicFramePr>
            <a:graphicFrameLocks noGrp="1"/>
          </p:cNvGraphicFramePr>
          <p:nvPr>
            <p:ph idx="1"/>
          </p:nvPr>
        </p:nvGraphicFramePr>
        <p:xfrm>
          <a:off x="241246" y="1406681"/>
          <a:ext cx="8569325" cy="4470591"/>
        </p:xfrm>
        <a:graphic>
          <a:graphicData uri="http://schemas.openxmlformats.org/drawingml/2006/table">
            <a:tbl>
              <a:tblPr/>
              <a:tblGrid>
                <a:gridCol w="2519363"/>
                <a:gridCol w="2100262"/>
                <a:gridCol w="1789113"/>
                <a:gridCol w="2160587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Veränderung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Nat. Personen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inkl. Quellensteuer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20`146`100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20`629`000       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- 2,3 %       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Steuerfuss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56 %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56%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Jur. Personen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3`110`501    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3`750`000    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- 17,1 %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Steuerfuss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Ertrag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Kapital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4,90 %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2,75 ‰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4,90 %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2,75 ‰</a:t>
                      </a:r>
                      <a:endParaRPr kumimoji="0" lang="de-DE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68162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Steuern - Finanzausgleich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2000" b="1" dirty="0" smtClean="0">
                <a:latin typeface="Arial" pitchFamily="34" charset="0"/>
                <a:cs typeface="Arial" pitchFamily="34" charset="0"/>
              </a:rPr>
              <a:t>Steuern natürliche/juristische Personen - Finanzausgleich</a:t>
            </a:r>
            <a:endParaRPr lang="de-CH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23"/>
          <p:cNvGraphicFramePr>
            <a:graphicFrameLocks noGrp="1" noChangeAspect="1"/>
          </p:cNvGraphicFramePr>
          <p:nvPr>
            <p:ph sz="half" idx="1"/>
          </p:nvPr>
        </p:nvGraphicFramePr>
        <p:xfrm>
          <a:off x="251520" y="1196752"/>
          <a:ext cx="8208962" cy="48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Investitionsrechnung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Brutto-Investitionen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114"/>
          <p:cNvGraphicFramePr>
            <a:graphicFrameLocks noGrp="1"/>
          </p:cNvGraphicFramePr>
          <p:nvPr>
            <p:ph idx="1"/>
          </p:nvPr>
        </p:nvGraphicFramePr>
        <p:xfrm>
          <a:off x="230972" y="1448593"/>
          <a:ext cx="8229600" cy="4284663"/>
        </p:xfrm>
        <a:graphic>
          <a:graphicData uri="http://schemas.openxmlformats.org/drawingml/2006/table">
            <a:tbl>
              <a:tblPr/>
              <a:tblGrid>
                <a:gridCol w="3683000"/>
                <a:gridCol w="2303462"/>
                <a:gridCol w="2243138"/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Steuerfinanziert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2`100`309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2`709`500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Spezialfinanziert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1`228`301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2`240`000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3`328`610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4`949`500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Investitionsrechnung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Netto-Investitionen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114"/>
          <p:cNvGraphicFramePr>
            <a:graphicFrameLocks noGrp="1"/>
          </p:cNvGraphicFramePr>
          <p:nvPr>
            <p:ph idx="1"/>
          </p:nvPr>
        </p:nvGraphicFramePr>
        <p:xfrm>
          <a:off x="220698" y="1448593"/>
          <a:ext cx="8229600" cy="4284663"/>
        </p:xfrm>
        <a:graphic>
          <a:graphicData uri="http://schemas.openxmlformats.org/drawingml/2006/table">
            <a:tbl>
              <a:tblPr/>
              <a:tblGrid>
                <a:gridCol w="3683000"/>
                <a:gridCol w="2303462"/>
                <a:gridCol w="2243138"/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Steuerfinanziert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2`061`360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2`709`500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Spezialfinanziert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-82`817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1`310`000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1`978`543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4`019`500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Investitionsrechnung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Netto-Investitionen	steuerfinanziert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120"/>
          <p:cNvGraphicFramePr>
            <a:graphicFrameLocks noGrp="1"/>
          </p:cNvGraphicFramePr>
          <p:nvPr>
            <p:ph idx="1"/>
          </p:nvPr>
        </p:nvGraphicFramePr>
        <p:xfrm>
          <a:off x="220558" y="1468720"/>
          <a:ext cx="8610188" cy="4480560"/>
        </p:xfrm>
        <a:graphic>
          <a:graphicData uri="http://schemas.openxmlformats.org/drawingml/2006/table">
            <a:tbl>
              <a:tblPr/>
              <a:tblGrid>
                <a:gridCol w="6565601"/>
                <a:gridCol w="2044587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Hochbauten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938`178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Tiefbauten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387`060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Mobilien / Maschinen / Fahrzeuge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544`106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Planung / Verkehrssicherheit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Investitionsbeiträge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121`127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70`890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steuerfinanziert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2`061`361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Investitionsrechnung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Netto-Investitionen	spezialfinanziert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2"/>
          <p:cNvGraphicFramePr>
            <a:graphicFrameLocks noGrp="1"/>
          </p:cNvGraphicFramePr>
          <p:nvPr>
            <p:ph idx="1"/>
          </p:nvPr>
        </p:nvGraphicFramePr>
        <p:xfrm>
          <a:off x="230972" y="1468720"/>
          <a:ext cx="8589500" cy="4480560"/>
        </p:xfrm>
        <a:graphic>
          <a:graphicData uri="http://schemas.openxmlformats.org/drawingml/2006/table">
            <a:tbl>
              <a:tblPr/>
              <a:tblGrid>
                <a:gridCol w="6549826"/>
                <a:gridCol w="2039674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Gemeinschaftsantennenanlage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131`980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Wasserversorgung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187`236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Abwasserbeseitigung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- 405`035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Abfallbeseitigung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3`002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spezialfinanziert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- 82`817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89453"/>
              </p:ext>
            </p:extLst>
          </p:nvPr>
        </p:nvGraphicFramePr>
        <p:xfrm>
          <a:off x="220698" y="746935"/>
          <a:ext cx="8671782" cy="5562385"/>
        </p:xfrm>
        <a:graphic>
          <a:graphicData uri="http://schemas.openxmlformats.org/drawingml/2006/table">
            <a:tbl>
              <a:tblPr/>
              <a:tblGrid>
                <a:gridCol w="3880889"/>
                <a:gridCol w="2427228"/>
                <a:gridCol w="2363665"/>
              </a:tblGrid>
              <a:tr h="1076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3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Netto-Investitionen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de-DE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1`978`543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4`019`500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7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Selbstfinanzierung (Cashflow *)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(inkl. Abschr. FV, Einlage in Fonds)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2`406`519     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551`620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0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Selbstfinanzierungsgrad 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122 %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endParaRPr kumimoji="0" lang="de-DE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14 %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36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Finanzierungssaldo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427`977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- 3`467`880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Finanzierung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Einwohnergemeinde</a:t>
            </a:r>
            <a:br>
              <a:rPr lang="de-CH" sz="3000" b="1" dirty="0" smtClean="0">
                <a:latin typeface="Arial" pitchFamily="34" charset="0"/>
                <a:cs typeface="Arial" pitchFamily="34" charset="0"/>
              </a:rPr>
            </a:b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Total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9098467"/>
              </p:ext>
            </p:extLst>
          </p:nvPr>
        </p:nvGraphicFramePr>
        <p:xfrm>
          <a:off x="395536" y="1124744"/>
          <a:ext cx="8208962" cy="48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Finanzierung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2000" b="1" dirty="0" smtClean="0">
                <a:latin typeface="Arial" pitchFamily="34" charset="0"/>
                <a:cs typeface="Arial" pitchFamily="34" charset="0"/>
              </a:rPr>
              <a:t>Eigenkapital – Mittel-/langfristige Schulden 1997 - 2013</a:t>
            </a:r>
            <a:endParaRPr lang="de-CH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7248260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Mittel-/</a:t>
            </a:r>
            <a:r>
              <a:rPr kumimoji="0" lang="de-C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langfr</a:t>
            </a: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Schulden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2000" b="1" dirty="0" smtClean="0">
                <a:latin typeface="Arial" pitchFamily="34" charset="0"/>
                <a:cs typeface="Arial" pitchFamily="34" charset="0"/>
              </a:rPr>
              <a:t>Kanton, Gemeinden, Aesch 1997 – 2012/13</a:t>
            </a:r>
            <a:endParaRPr lang="de-CH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2665001"/>
              </p:ext>
            </p:extLst>
          </p:nvPr>
        </p:nvGraphicFramePr>
        <p:xfrm>
          <a:off x="251520" y="1340768"/>
          <a:ext cx="8208962" cy="48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381"/>
          <p:cNvGraphicFramePr>
            <a:graphicFrameLocks noGrp="1"/>
          </p:cNvGraphicFramePr>
          <p:nvPr>
            <p:ph idx="1"/>
          </p:nvPr>
        </p:nvGraphicFramePr>
        <p:xfrm>
          <a:off x="221376" y="1403121"/>
          <a:ext cx="8229600" cy="476218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Aufwand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de-CH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Budg.-Abw</a:t>
                      </a:r>
                      <a:r>
                        <a:rPr kumimoji="0" lang="de-CH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de-DE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39`239`406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- 3,4 % </a:t>
                      </a: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de-CH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40`617`780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40`872`562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Ertrag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de-CH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Budg.-Abw</a:t>
                      </a:r>
                      <a:r>
                        <a:rPr kumimoji="0" lang="de-CH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de-DE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38`989`812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+ 0,4 %</a:t>
                      </a: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38`833`300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44`247`664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Ergebnis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 Abschluss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- 249`594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- 1`784`480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3`375`102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Ergebnis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 Abschluss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- 249`594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- 1`784`480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+ 6`605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138189" y="692696"/>
            <a:ext cx="6552728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de-CH" sz="3000" b="1" dirty="0" smtClean="0">
                <a:latin typeface="Arial" pitchFamily="34" charset="0"/>
                <a:cs typeface="Arial" pitchFamily="34" charset="0"/>
              </a:rPr>
              <a:t>Übersicht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Gerade Verbindung 20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7248260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Mittel-/</a:t>
            </a:r>
            <a:r>
              <a:rPr kumimoji="0" lang="de-C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langfr</a:t>
            </a: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Schulden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2597150" algn="l"/>
                <a:tab pos="8516938" algn="r"/>
              </a:tabLst>
            </a:pPr>
            <a:r>
              <a:rPr lang="de-CH" sz="2000" b="1" dirty="0" smtClean="0">
                <a:latin typeface="Arial" pitchFamily="34" charset="0"/>
                <a:cs typeface="Arial" pitchFamily="34" charset="0"/>
              </a:rPr>
              <a:t>Aesch:	Rechnung 2012 + 2013 (CHF / </a:t>
            </a:r>
            <a:r>
              <a:rPr lang="de-CH" sz="2000" b="1" dirty="0" smtClean="0">
                <a:latin typeface="Arial" pitchFamily="34" charset="0"/>
                <a:cs typeface="Arial" pitchFamily="34" charset="0"/>
              </a:rPr>
              <a:t>Einwohner)</a:t>
            </a:r>
            <a:endParaRPr lang="de-CH" sz="2000" b="1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2597150" algn="l"/>
                <a:tab pos="8516938" algn="r"/>
              </a:tabLst>
            </a:pPr>
            <a:r>
              <a:rPr lang="de-CH" sz="2000" b="1" dirty="0" smtClean="0">
                <a:latin typeface="Arial" pitchFamily="34" charset="0"/>
                <a:cs typeface="Arial" pitchFamily="34" charset="0"/>
              </a:rPr>
              <a:t>Andere Gemeinden:	Rechnung 2012</a:t>
            </a:r>
          </a:p>
          <a:p>
            <a:pPr>
              <a:tabLst>
                <a:tab pos="2597150" algn="l"/>
                <a:tab pos="8516938" algn="r"/>
              </a:tabLst>
            </a:pPr>
            <a:endParaRPr lang="de-CH" sz="20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963442"/>
              </p:ext>
            </p:extLst>
          </p:nvPr>
        </p:nvGraphicFramePr>
        <p:xfrm>
          <a:off x="395536" y="1481137"/>
          <a:ext cx="8319867" cy="4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6600188" cy="764703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Fonds-/Spezialfinanzierungen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2597150" algn="l"/>
                <a:tab pos="8516938" algn="r"/>
              </a:tabLst>
            </a:pPr>
            <a:endParaRPr lang="de-CH" sz="20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oup 145"/>
          <p:cNvGraphicFramePr>
            <a:graphicFrameLocks noGrp="1"/>
          </p:cNvGraphicFramePr>
          <p:nvPr>
            <p:ph idx="1"/>
          </p:nvPr>
        </p:nvGraphicFramePr>
        <p:xfrm>
          <a:off x="230972" y="1397162"/>
          <a:ext cx="8229600" cy="4048062"/>
        </p:xfrm>
        <a:graphic>
          <a:graphicData uri="http://schemas.openxmlformats.org/drawingml/2006/table">
            <a:tbl>
              <a:tblPr/>
              <a:tblGrid>
                <a:gridCol w="2159000"/>
                <a:gridCol w="2952750"/>
                <a:gridCol w="311785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Fonds Bestand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31.12.2013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GGA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+     3`816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1`261`880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Wasser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-  110`004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3`696`143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Abwasser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+ 254`351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6`603`554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Abfall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+   52`702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332`311</a:t>
                      </a: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7248260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Rechnung 2013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2597150" algn="l"/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Verwendung des Ergebnisses</a:t>
            </a:r>
          </a:p>
          <a:p>
            <a:pPr>
              <a:tabLst>
                <a:tab pos="2597150" algn="l"/>
                <a:tab pos="8516938" algn="r"/>
              </a:tabLst>
            </a:pPr>
            <a:endParaRPr lang="de-CH" sz="2000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48690" y="1700808"/>
            <a:ext cx="864076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465763" algn="l"/>
                <a:tab pos="8158163" algn="r"/>
              </a:tabLst>
            </a:pP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Aufwandüberschuss vor Abschluss	CHF	249`594.20</a:t>
            </a:r>
            <a:endParaRPr lang="de-CH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tabLst>
                <a:tab pos="5465763" algn="l"/>
                <a:tab pos="8158163" algn="r"/>
              </a:tabLst>
            </a:pPr>
            <a:endParaRPr lang="de-CH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tabLst>
                <a:tab pos="5465763" algn="l"/>
                <a:tab pos="8158163" algn="r"/>
              </a:tabLst>
            </a:pP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KEINE ABSCHLUSSBUCHUNGEN  </a:t>
            </a:r>
            <a:endParaRPr lang="de-CH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tabLst>
                <a:tab pos="5465763" algn="l"/>
                <a:tab pos="8158163" algn="r"/>
              </a:tabLst>
            </a:pPr>
            <a:endParaRPr lang="de-CH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tabLst>
                <a:tab pos="5465763" algn="l"/>
                <a:tab pos="8158163" algn="r"/>
              </a:tabLst>
            </a:pP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Aufwandüberschuss nach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Abschluss	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CHF	249`594.20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530120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Der Gemeinderat </a:t>
            </a:r>
            <a:r>
              <a:rPr lang="de-CH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beantragt die Genehmigung der</a:t>
            </a:r>
            <a:br>
              <a:rPr lang="de-CH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</a:br>
            <a:r>
              <a:rPr lang="de-CH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Rechnung 2013</a:t>
            </a:r>
            <a:endParaRPr lang="de-DE" sz="24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381"/>
          <p:cNvGraphicFramePr>
            <a:graphicFrameLocks/>
          </p:cNvGraphicFramePr>
          <p:nvPr/>
        </p:nvGraphicFramePr>
        <p:xfrm>
          <a:off x="220784" y="1397417"/>
          <a:ext cx="8229600" cy="397579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Ergebnis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CH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operativ</a:t>
                      </a:r>
                      <a:endParaRPr kumimoji="0" lang="de-DE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- 589`431       </a:t>
                      </a: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- 1`784`480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- 412`423       </a:t>
                      </a: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Buchgewinn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339`837      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---   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3`787`525      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Ergebnis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vor Abschluss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- 249`594       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- 1`784`480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3`375`102       </a:t>
                      </a:r>
                      <a:endParaRPr kumimoji="0" lang="de-DE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9" y="692696"/>
            <a:ext cx="6552728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de-CH" sz="3000" b="1" dirty="0" smtClean="0">
                <a:latin typeface="Arial" pitchFamily="34" charset="0"/>
                <a:cs typeface="Arial" pitchFamily="34" charset="0"/>
              </a:rPr>
              <a:t>Ergebnis operativ - Buchgewinn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9" y="692696"/>
            <a:ext cx="6552728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de-CH" sz="3000" b="1" dirty="0" smtClean="0">
                <a:latin typeface="Arial" pitchFamily="34" charset="0"/>
                <a:cs typeface="Arial" pitchFamily="34" charset="0"/>
              </a:rPr>
              <a:t>Aufwand: Funktionale Gliederung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61"/>
          <p:cNvGraphicFramePr>
            <a:graphicFrameLocks/>
          </p:cNvGraphicFramePr>
          <p:nvPr/>
        </p:nvGraphicFramePr>
        <p:xfrm>
          <a:off x="179512" y="1484784"/>
          <a:ext cx="4757316" cy="363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5220072" y="1628800"/>
          <a:ext cx="3428628" cy="3590925"/>
        </p:xfrm>
        <a:graphic>
          <a:graphicData uri="http://schemas.openxmlformats.org/drawingml/2006/table">
            <a:tbl>
              <a:tblPr/>
              <a:tblGrid>
                <a:gridCol w="305362"/>
                <a:gridCol w="2070902"/>
                <a:gridCol w="1052364"/>
              </a:tblGrid>
              <a:tr h="247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500" b="1" i="0" u="none" strike="noStrike" dirty="0">
                          <a:latin typeface="Arial"/>
                        </a:rPr>
                        <a:t>Netto-Aufwand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500" b="1" i="0" u="none" strike="noStrike">
                          <a:latin typeface="Arial"/>
                        </a:rPr>
                        <a:t>Rechnung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100" b="0" i="1" u="none" strike="noStrike" dirty="0">
                          <a:latin typeface="Arial"/>
                        </a:rPr>
                        <a:t>Steuerfinanzierter Bereich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1" i="0" u="none" strike="noStrike"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100" b="0" i="1" u="none" strike="noStrike" dirty="0">
                          <a:latin typeface="Arial"/>
                        </a:rPr>
                        <a:t>vor Verwendung Ertragsüberschuss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100" b="0" i="0" u="none" strike="noStrike">
                          <a:latin typeface="Arial"/>
                        </a:rPr>
                        <a:t>T'Fr.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latin typeface="Arial"/>
                        </a:rPr>
                        <a:t>Funktionen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Allg. Verwaltung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4'434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Oeff. Sicherheit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749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Bildung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9'662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Kultur u. Freizeit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2'025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Gesundheit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1'562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Soz. Wohlfahrt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3'765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Verkehr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1'924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Umwelt / Raumplanung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 dirty="0">
                          <a:latin typeface="Arial"/>
                        </a:rPr>
                        <a:t>24'719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9" y="692696"/>
            <a:ext cx="6552728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de-CH" sz="3000" b="1" dirty="0" smtClean="0">
                <a:latin typeface="Arial" pitchFamily="34" charset="0"/>
                <a:cs typeface="Arial" pitchFamily="34" charset="0"/>
              </a:rPr>
              <a:t>Aufwand: Artengliederung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61"/>
          <p:cNvGraphicFramePr>
            <a:graphicFrameLocks/>
          </p:cNvGraphicFramePr>
          <p:nvPr/>
        </p:nvGraphicFramePr>
        <p:xfrm>
          <a:off x="-180528" y="1556792"/>
          <a:ext cx="5328592" cy="353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5292080" y="1628800"/>
          <a:ext cx="3424064" cy="3141345"/>
        </p:xfrm>
        <a:graphic>
          <a:graphicData uri="http://schemas.openxmlformats.org/drawingml/2006/table">
            <a:tbl>
              <a:tblPr/>
              <a:tblGrid>
                <a:gridCol w="315960"/>
                <a:gridCol w="116088"/>
                <a:gridCol w="1873659"/>
                <a:gridCol w="1118357"/>
              </a:tblGrid>
              <a:tr h="247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500" b="1" i="0" u="none" strike="noStrike" dirty="0">
                          <a:latin typeface="Arial"/>
                        </a:rPr>
                        <a:t>Aufwand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500" b="1" i="0" u="none" strike="noStrike">
                          <a:latin typeface="Arial"/>
                        </a:rPr>
                        <a:t>Rechnung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100" b="0" i="1" u="none" strike="noStrike" dirty="0">
                          <a:latin typeface="Arial"/>
                        </a:rPr>
                        <a:t>vor Verwendung Ertragsüberschuss           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1" i="0" u="none" strike="noStrike"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100" b="0" i="0" u="none" strike="noStrike">
                          <a:latin typeface="Arial"/>
                        </a:rPr>
                        <a:t>T'Fr.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100" b="0" i="1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100" b="0" i="1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latin typeface="Arial"/>
                        </a:rPr>
                        <a:t>Artengliederung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latin typeface="Arial"/>
                        </a:rPr>
                        <a:t>Personalaufwand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18'073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Sachaufwand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6'642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Passivzinsen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latin typeface="Arial"/>
                        </a:rPr>
                        <a:t>Abschreibungen (ord., a/</a:t>
                      </a:r>
                      <a:r>
                        <a:rPr lang="de-CH" sz="1400" b="0" i="0" u="none" strike="noStrike" dirty="0" err="1">
                          <a:latin typeface="Arial"/>
                        </a:rPr>
                        <a:t>Verw.verm</a:t>
                      </a:r>
                      <a:r>
                        <a:rPr lang="de-CH" sz="1400" b="0" i="0" u="none" strike="noStrike" dirty="0">
                          <a:latin typeface="Arial"/>
                        </a:rPr>
                        <a:t>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 dirty="0">
                          <a:latin typeface="Arial"/>
                        </a:rPr>
                        <a:t>2'405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Entschädigungen an Gemeinwesen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1'476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Eigene Beiträge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 dirty="0">
                          <a:latin typeface="Arial"/>
                        </a:rPr>
                        <a:t>8'135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9" y="692696"/>
            <a:ext cx="6552728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de-CH" sz="3000" b="1" dirty="0" smtClean="0">
                <a:latin typeface="Arial" pitchFamily="34" charset="0"/>
                <a:cs typeface="Arial" pitchFamily="34" charset="0"/>
              </a:rPr>
              <a:t>Ertrag: Artengliederung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573215"/>
              </p:ext>
            </p:extLst>
          </p:nvPr>
        </p:nvGraphicFramePr>
        <p:xfrm>
          <a:off x="179512" y="1556792"/>
          <a:ext cx="46805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45935"/>
              </p:ext>
            </p:extLst>
          </p:nvPr>
        </p:nvGraphicFramePr>
        <p:xfrm>
          <a:off x="5292080" y="1412776"/>
          <a:ext cx="3384377" cy="3693061"/>
        </p:xfrm>
        <a:graphic>
          <a:graphicData uri="http://schemas.openxmlformats.org/drawingml/2006/table">
            <a:tbl>
              <a:tblPr/>
              <a:tblGrid>
                <a:gridCol w="374846"/>
                <a:gridCol w="129210"/>
                <a:gridCol w="1880392"/>
                <a:gridCol w="999929"/>
              </a:tblGrid>
              <a:tr h="2840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500" b="1" i="0" u="none" strike="noStrike" dirty="0">
                          <a:latin typeface="Arial"/>
                        </a:rPr>
                        <a:t>Ertrag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500" b="1" i="0" u="none" strike="noStrike" dirty="0">
                          <a:latin typeface="Arial"/>
                        </a:rPr>
                        <a:t>Rechnung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16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100" b="0" i="1" u="none" strike="noStrike">
                          <a:latin typeface="Arial"/>
                        </a:rPr>
                        <a:t>ohne Sonderfinanzierungen und interne Verrechnungen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1" i="0" u="none" strike="noStrike"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67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100" b="0" i="0" u="none" strike="noStrike">
                          <a:latin typeface="Arial"/>
                        </a:rPr>
                        <a:t>T'Fr.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251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100" b="0" i="1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251"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CH" sz="1100" b="0" i="1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latin typeface="Arial"/>
                        </a:rPr>
                        <a:t>Artengliederung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Steuern nat. Personen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20'146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401/2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Steuern jur. Personen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3'111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41/42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Regalien + Vermögensertrag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1'893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Entgelte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7'337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Beiträge ohne Zweckbindung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latin typeface="Arial"/>
                        </a:rPr>
                        <a:t>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latin typeface="Arial"/>
                        </a:rPr>
                        <a:t>45/46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latin typeface="Arial"/>
                        </a:rPr>
                        <a:t>Rückerstattungen + Beiträge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 dirty="0">
                          <a:latin typeface="Arial"/>
                        </a:rPr>
                        <a:t>3'996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Funktionen	Netto-Aufwand (Abschluss)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300"/>
          <p:cNvGraphicFramePr>
            <a:graphicFrameLocks noGrp="1"/>
          </p:cNvGraphicFramePr>
          <p:nvPr>
            <p:ph idx="1"/>
          </p:nvPr>
        </p:nvGraphicFramePr>
        <p:xfrm>
          <a:off x="221342" y="1432080"/>
          <a:ext cx="8496300" cy="4517200"/>
        </p:xfrm>
        <a:graphic>
          <a:graphicData uri="http://schemas.openxmlformats.org/drawingml/2006/table">
            <a:tbl>
              <a:tblPr/>
              <a:tblGrid>
                <a:gridCol w="2190750"/>
                <a:gridCol w="2057400"/>
                <a:gridCol w="2057400"/>
                <a:gridCol w="219075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Veränderung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Allgemeine Verwaltung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4`434`458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(---)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4`823`200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- 8,1 %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Öffentliche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Sicherheit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749`292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(---)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907`600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-</a:t>
                      </a: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17,4 %</a:t>
                      </a: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Bildung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9`661`579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(---)</a:t>
                      </a: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de-C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10`568`680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de-C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-</a:t>
                      </a: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8,6 %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Kultur 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Freizeit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2`025`143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(---)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2`044`050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- 0,9 %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Funktionen	Netto-Aufwand (Abschluss)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83"/>
          <p:cNvGraphicFramePr>
            <a:graphicFrameLocks noGrp="1"/>
          </p:cNvGraphicFramePr>
          <p:nvPr>
            <p:ph idx="1"/>
          </p:nvPr>
        </p:nvGraphicFramePr>
        <p:xfrm>
          <a:off x="221342" y="1432080"/>
          <a:ext cx="8496300" cy="4517200"/>
        </p:xfrm>
        <a:graphic>
          <a:graphicData uri="http://schemas.openxmlformats.org/drawingml/2006/table">
            <a:tbl>
              <a:tblPr/>
              <a:tblGrid>
                <a:gridCol w="2190750"/>
                <a:gridCol w="2057400"/>
                <a:gridCol w="2057400"/>
                <a:gridCol w="219075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Veränderung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Gesundheit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1`561`954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(---)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1`516`900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+ 3,0 %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Soziale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Wohlfahrt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3`764`815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(---)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4`408`300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- 14,6 %</a:t>
                      </a:r>
                      <a:endParaRPr kumimoji="0" lang="de-C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Verkehr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1`923`763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(---)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2`030`800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- 5,3 %  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Finanzen 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Steuern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- 24`318`641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(---)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25`112`100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- 3,2 %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97613" y="6492899"/>
            <a:ext cx="1774825" cy="365125"/>
          </a:xfrm>
        </p:spPr>
        <p:txBody>
          <a:bodyPr/>
          <a:lstStyle/>
          <a:p>
            <a:r>
              <a:rPr lang="de-CH" dirty="0" smtClean="0"/>
              <a:t>17. Juni 2014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4F961-124A-48A5-9773-1748D2B1AE1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428992" y="6491027"/>
            <a:ext cx="2873133" cy="365125"/>
          </a:xfrm>
        </p:spPr>
        <p:txBody>
          <a:bodyPr/>
          <a:lstStyle/>
          <a:p>
            <a:r>
              <a:rPr lang="de-CH" dirty="0" smtClean="0"/>
              <a:t>Rechnung 2013</a:t>
            </a:r>
            <a:endParaRPr lang="de-CH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2052" y="-51911"/>
            <a:ext cx="5580112" cy="76470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Laufende Rechnung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138188" y="692696"/>
            <a:ext cx="8754291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tabLst>
                <a:tab pos="8516938" algn="r"/>
              </a:tabLst>
            </a:pPr>
            <a:r>
              <a:rPr lang="de-CH" sz="3000" b="1" dirty="0" smtClean="0">
                <a:latin typeface="Arial" pitchFamily="34" charset="0"/>
                <a:cs typeface="Arial" pitchFamily="34" charset="0"/>
              </a:rPr>
              <a:t>Bildung	Netto-Aufwand</a:t>
            </a:r>
            <a:endParaRPr lang="de-CH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92696"/>
            <a:ext cx="630019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123"/>
          <p:cNvGraphicFramePr>
            <a:graphicFrameLocks noGrp="1"/>
          </p:cNvGraphicFramePr>
          <p:nvPr>
            <p:ph idx="1"/>
          </p:nvPr>
        </p:nvGraphicFramePr>
        <p:xfrm>
          <a:off x="220325" y="1423317"/>
          <a:ext cx="8569325" cy="4525963"/>
        </p:xfrm>
        <a:graphic>
          <a:graphicData uri="http://schemas.openxmlformats.org/drawingml/2006/table">
            <a:tbl>
              <a:tblPr/>
              <a:tblGrid>
                <a:gridCol w="2263775"/>
                <a:gridCol w="2057400"/>
                <a:gridCol w="2057400"/>
                <a:gridCol w="219075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Rechnung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Veränderung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Kindergarten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1`830`695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2`013`800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-</a:t>
                      </a: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9,1 %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Primarschule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4`301`623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4`664`950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- 7,8 %    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Musikschule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1`145`812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1`296`680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- 11,6 % 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Sonderschulen</a:t>
                      </a:r>
                      <a:endParaRPr kumimoji="0" lang="de-D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1`153`470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1`283`400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- 10,1 %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escher-Powerpoint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escher-Powerpoint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Aescher-Powerpoint</Template>
  <TotalTime>0</TotalTime>
  <Words>922</Words>
  <Application>Microsoft Office PowerPoint</Application>
  <PresentationFormat>Bildschirmpräsentation (4:3)</PresentationFormat>
  <Paragraphs>558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Lucida Sans Unicode</vt:lpstr>
      <vt:lpstr>Wingdings</vt:lpstr>
      <vt:lpstr>Wingdings 2</vt:lpstr>
      <vt:lpstr>Wingdings 3</vt:lpstr>
      <vt:lpstr>Aescher-Powerpoint</vt:lpstr>
      <vt:lpstr>1_Aescher-Powerpoint</vt:lpstr>
      <vt:lpstr>Rechnung 2013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Gemeindeverwaltung Aesch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phauser</dc:creator>
  <cp:lastModifiedBy>Baer Peter</cp:lastModifiedBy>
  <cp:revision>54</cp:revision>
  <dcterms:created xsi:type="dcterms:W3CDTF">2012-06-07T13:43:07Z</dcterms:created>
  <dcterms:modified xsi:type="dcterms:W3CDTF">2014-05-08T12:40:41Z</dcterms:modified>
</cp:coreProperties>
</file>